
<file path=[Content_Types].xml><?xml version="1.0" encoding="utf-8"?>
<Types xmlns="http://schemas.openxmlformats.org/package/2006/content-types">
  <Default Extension="png" ContentType="image/png"/>
  <Default Extension="aac" ContentType="audio/aac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4"/>
  </p:notesMasterIdLst>
  <p:sldIdLst>
    <p:sldId id="256" r:id="rId4"/>
    <p:sldId id="303" r:id="rId5"/>
    <p:sldId id="265" r:id="rId6"/>
    <p:sldId id="305" r:id="rId7"/>
    <p:sldId id="304" r:id="rId8"/>
    <p:sldId id="307" r:id="rId9"/>
    <p:sldId id="291" r:id="rId10"/>
    <p:sldId id="308" r:id="rId11"/>
    <p:sldId id="270" r:id="rId12"/>
    <p:sldId id="309" r:id="rId1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45C7"/>
    <a:srgbClr val="66FF66"/>
    <a:srgbClr val="0099FF"/>
    <a:srgbClr val="FFCC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63" autoAdjust="0"/>
    <p:restoredTop sz="96196" autoAdjust="0"/>
  </p:normalViewPr>
  <p:slideViewPr>
    <p:cSldViewPr>
      <p:cViewPr varScale="1">
        <p:scale>
          <a:sx n="106" d="100"/>
          <a:sy n="106" d="100"/>
        </p:scale>
        <p:origin x="1098" y="90"/>
      </p:cViewPr>
      <p:guideLst>
        <p:guide orient="horz" pos="1620"/>
        <p:guide pos="2880"/>
        <p:guide orient="horz" pos="18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89311-B830-475E-80F1-E166C91F26EF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94226-DCFC-4059-B351-D1AEFFD67F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28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94226-DCFC-4059-B351-D1AEFFD67F2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566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63838"/>
            <a:ext cx="9144000" cy="144016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50000">
                <a:schemeClr val="bg1">
                  <a:alpha val="88000"/>
                </a:schemeClr>
              </a:gs>
              <a:gs pos="100000">
                <a:schemeClr val="bg1">
                  <a:alpha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625257"/>
            <a:ext cx="9144000" cy="47811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FREE PPT TEMPLATES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03374"/>
            <a:ext cx="9144000" cy="47744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045692"/>
            <a:ext cx="9153525" cy="2097807"/>
          </a:xfrm>
          <a:custGeom>
            <a:avLst/>
            <a:gdLst>
              <a:gd name="connsiteX0" fmla="*/ 0 w 9144000"/>
              <a:gd name="connsiteY0" fmla="*/ 0 h 1059582"/>
              <a:gd name="connsiteX1" fmla="*/ 9144000 w 9144000"/>
              <a:gd name="connsiteY1" fmla="*/ 0 h 1059582"/>
              <a:gd name="connsiteX2" fmla="*/ 9144000 w 9144000"/>
              <a:gd name="connsiteY2" fmla="*/ 1059582 h 1059582"/>
              <a:gd name="connsiteX3" fmla="*/ 0 w 9144000"/>
              <a:gd name="connsiteY3" fmla="*/ 1059582 h 1059582"/>
              <a:gd name="connsiteX4" fmla="*/ 0 w 9144000"/>
              <a:gd name="connsiteY4" fmla="*/ 0 h 1059582"/>
              <a:gd name="connsiteX0" fmla="*/ 0 w 9153525"/>
              <a:gd name="connsiteY0" fmla="*/ 1038225 h 2097807"/>
              <a:gd name="connsiteX1" fmla="*/ 9153525 w 9153525"/>
              <a:gd name="connsiteY1" fmla="*/ 0 h 2097807"/>
              <a:gd name="connsiteX2" fmla="*/ 9144000 w 9153525"/>
              <a:gd name="connsiteY2" fmla="*/ 2097807 h 2097807"/>
              <a:gd name="connsiteX3" fmla="*/ 0 w 9153525"/>
              <a:gd name="connsiteY3" fmla="*/ 2097807 h 2097807"/>
              <a:gd name="connsiteX4" fmla="*/ 0 w 9153525"/>
              <a:gd name="connsiteY4" fmla="*/ 1038225 h 2097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525" h="2097807">
                <a:moveTo>
                  <a:pt x="0" y="1038225"/>
                </a:moveTo>
                <a:lnTo>
                  <a:pt x="9153525" y="0"/>
                </a:lnTo>
                <a:lnTo>
                  <a:pt x="9144000" y="2097807"/>
                </a:lnTo>
                <a:lnTo>
                  <a:pt x="0" y="2097807"/>
                </a:lnTo>
                <a:lnTo>
                  <a:pt x="0" y="10382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14344"/>
            <a:ext cx="3816424" cy="366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71160" y="1374774"/>
            <a:ext cx="3455535" cy="23237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2941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39426" y="3075998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235891" y="3075998"/>
            <a:ext cx="2862064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890886" y="3075998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094420" y="3075998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439426" y="1275606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6890886" y="1275606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3590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3148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Frame 3"/>
          <p:cNvSpPr/>
          <p:nvPr userDrawn="1"/>
        </p:nvSpPr>
        <p:spPr>
          <a:xfrm>
            <a:off x="540000" y="2427734"/>
            <a:ext cx="2591840" cy="2175766"/>
          </a:xfrm>
          <a:prstGeom prst="frame">
            <a:avLst>
              <a:gd name="adj1" fmla="val 157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 userDrawn="1"/>
        </p:nvSpPr>
        <p:spPr>
          <a:xfrm>
            <a:off x="3276080" y="2427734"/>
            <a:ext cx="2591840" cy="2175766"/>
          </a:xfrm>
          <a:prstGeom prst="frame">
            <a:avLst>
              <a:gd name="adj1" fmla="val 15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 userDrawn="1"/>
        </p:nvSpPr>
        <p:spPr>
          <a:xfrm>
            <a:off x="6012160" y="2427734"/>
            <a:ext cx="2591840" cy="2175766"/>
          </a:xfrm>
          <a:prstGeom prst="frame">
            <a:avLst>
              <a:gd name="adj1" fmla="val 157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53718" y="1498354"/>
            <a:ext cx="2164404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483054" y="1498354"/>
            <a:ext cx="2164404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225878" y="1498354"/>
            <a:ext cx="2164404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3757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55576" y="466625"/>
            <a:ext cx="7620148" cy="42128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75856" y="0"/>
            <a:ext cx="259228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5394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11510"/>
            <a:ext cx="6444208" cy="43204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="" xmlns:a16="http://schemas.microsoft.com/office/drawing/2014/main" id="{9F2EC2D3-607F-4842-8AB5-DAC56E382FA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35622" y="195487"/>
            <a:ext cx="6120680" cy="4752526"/>
          </a:xfrm>
          <a:custGeom>
            <a:avLst/>
            <a:gdLst>
              <a:gd name="connsiteX0" fmla="*/ 2088232 w 6120680"/>
              <a:gd name="connsiteY0" fmla="*/ 0 h 4752526"/>
              <a:gd name="connsiteX1" fmla="*/ 4032448 w 6120680"/>
              <a:gd name="connsiteY1" fmla="*/ 0 h 4752526"/>
              <a:gd name="connsiteX2" fmla="*/ 4032448 w 6120680"/>
              <a:gd name="connsiteY2" fmla="*/ 4752526 h 4752526"/>
              <a:gd name="connsiteX3" fmla="*/ 2088232 w 6120680"/>
              <a:gd name="connsiteY3" fmla="*/ 4752526 h 4752526"/>
              <a:gd name="connsiteX4" fmla="*/ 0 w 6120680"/>
              <a:gd name="connsiteY4" fmla="*/ 0 h 4752526"/>
              <a:gd name="connsiteX5" fmla="*/ 1944216 w 6120680"/>
              <a:gd name="connsiteY5" fmla="*/ 0 h 4752526"/>
              <a:gd name="connsiteX6" fmla="*/ 1944216 w 6120680"/>
              <a:gd name="connsiteY6" fmla="*/ 4752526 h 4752526"/>
              <a:gd name="connsiteX7" fmla="*/ 0 w 6120680"/>
              <a:gd name="connsiteY7" fmla="*/ 4752526 h 4752526"/>
              <a:gd name="connsiteX8" fmla="*/ 4176464 w 6120680"/>
              <a:gd name="connsiteY8" fmla="*/ 0 h 4752526"/>
              <a:gd name="connsiteX9" fmla="*/ 6120680 w 6120680"/>
              <a:gd name="connsiteY9" fmla="*/ 0 h 4752526"/>
              <a:gd name="connsiteX10" fmla="*/ 6120680 w 6120680"/>
              <a:gd name="connsiteY10" fmla="*/ 4752526 h 4752526"/>
              <a:gd name="connsiteX11" fmla="*/ 4176464 w 6120680"/>
              <a:gd name="connsiteY11" fmla="*/ 4752526 h 475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20680" h="4752526">
                <a:moveTo>
                  <a:pt x="2088232" y="0"/>
                </a:moveTo>
                <a:lnTo>
                  <a:pt x="4032448" y="0"/>
                </a:lnTo>
                <a:lnTo>
                  <a:pt x="4032448" y="4752526"/>
                </a:lnTo>
                <a:lnTo>
                  <a:pt x="2088232" y="4752526"/>
                </a:lnTo>
                <a:close/>
                <a:moveTo>
                  <a:pt x="0" y="0"/>
                </a:moveTo>
                <a:lnTo>
                  <a:pt x="1944216" y="0"/>
                </a:lnTo>
                <a:lnTo>
                  <a:pt x="1944216" y="4752526"/>
                </a:lnTo>
                <a:lnTo>
                  <a:pt x="0" y="4752526"/>
                </a:lnTo>
                <a:close/>
                <a:moveTo>
                  <a:pt x="4176464" y="0"/>
                </a:moveTo>
                <a:lnTo>
                  <a:pt x="6120680" y="0"/>
                </a:lnTo>
                <a:lnTo>
                  <a:pt x="6120680" y="4752526"/>
                </a:lnTo>
                <a:lnTo>
                  <a:pt x="4176464" y="47525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3843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1579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s and Contents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60440" y="267494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08472" y="1851670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742552" y="3435846"/>
            <a:ext cx="307792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960440" y="1851670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5742552" y="1851099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308472" y="267494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323528" y="267494"/>
            <a:ext cx="3273112" cy="46805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5949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95536" y="1131589"/>
            <a:ext cx="2808312" cy="3649171"/>
          </a:xfrm>
          <a:prstGeom prst="roundRect">
            <a:avLst>
              <a:gd name="adj" fmla="val 347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31932" y="1238201"/>
            <a:ext cx="2563041" cy="3349772"/>
            <a:chOff x="531932" y="1238201"/>
            <a:chExt cx="2563041" cy="3349772"/>
          </a:xfrm>
        </p:grpSpPr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ounded Rectangle 10"/>
          <p:cNvSpPr/>
          <p:nvPr userDrawn="1"/>
        </p:nvSpPr>
        <p:spPr>
          <a:xfrm>
            <a:off x="3419872" y="1143150"/>
            <a:ext cx="5544616" cy="3649171"/>
          </a:xfrm>
          <a:prstGeom prst="roundRect">
            <a:avLst>
              <a:gd name="adj" fmla="val 347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691680" y="1843719"/>
            <a:ext cx="7452320" cy="144016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60440" y="2181679"/>
            <a:ext cx="518356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60440" y="2655255"/>
            <a:ext cx="518356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17545"/>
            <a:ext cx="3151673" cy="267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925" y="636207"/>
            <a:ext cx="4655223" cy="3951767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11710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278777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23478"/>
            <a:ext cx="745232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91680" y="699542"/>
            <a:ext cx="745232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771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-2398" y="55552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2398" y="113159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50818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-2398" y="55552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2398" y="113159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552185" y="1599886"/>
            <a:ext cx="1944000" cy="21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7514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82135" y="1599886"/>
            <a:ext cx="1944000" cy="21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687893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612085" y="1599886"/>
            <a:ext cx="1944000" cy="21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18272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642034" y="1599886"/>
            <a:ext cx="1944000" cy="21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748651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124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843808" y="0"/>
            <a:ext cx="3456384" cy="5143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616302" y="1169208"/>
            <a:ext cx="1915817" cy="29867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자유형: 도형 9">
            <a:extLst>
              <a:ext uri="{FF2B5EF4-FFF2-40B4-BE49-F238E27FC236}">
                <a16:creationId xmlns="" xmlns:a16="http://schemas.microsoft.com/office/drawing/2014/main" id="{D9B7425D-12B5-4BD3-AFE0-E211BEC2925B}"/>
              </a:ext>
            </a:extLst>
          </p:cNvPr>
          <p:cNvSpPr/>
          <p:nvPr userDrawn="1"/>
        </p:nvSpPr>
        <p:spPr>
          <a:xfrm>
            <a:off x="3449684" y="771550"/>
            <a:ext cx="2244633" cy="4032448"/>
          </a:xfrm>
          <a:custGeom>
            <a:avLst/>
            <a:gdLst>
              <a:gd name="connsiteX0" fmla="*/ 1074311 w 2244633"/>
              <a:gd name="connsiteY0" fmla="*/ 3650043 h 4032448"/>
              <a:gd name="connsiteX1" fmla="*/ 1170321 w 2244633"/>
              <a:gd name="connsiteY1" fmla="*/ 3650043 h 4032448"/>
              <a:gd name="connsiteX2" fmla="*/ 1194324 w 2244633"/>
              <a:gd name="connsiteY2" fmla="*/ 3674046 h 4032448"/>
              <a:gd name="connsiteX3" fmla="*/ 1194324 w 2244633"/>
              <a:gd name="connsiteY3" fmla="*/ 3770056 h 4032448"/>
              <a:gd name="connsiteX4" fmla="*/ 1170321 w 2244633"/>
              <a:gd name="connsiteY4" fmla="*/ 3794059 h 4032448"/>
              <a:gd name="connsiteX5" fmla="*/ 1074311 w 2244633"/>
              <a:gd name="connsiteY5" fmla="*/ 3794059 h 4032448"/>
              <a:gd name="connsiteX6" fmla="*/ 1050308 w 2244633"/>
              <a:gd name="connsiteY6" fmla="*/ 3770056 h 4032448"/>
              <a:gd name="connsiteX7" fmla="*/ 1050308 w 2244633"/>
              <a:gd name="connsiteY7" fmla="*/ 3674046 h 4032448"/>
              <a:gd name="connsiteX8" fmla="*/ 1074311 w 2244633"/>
              <a:gd name="connsiteY8" fmla="*/ 3650043 h 4032448"/>
              <a:gd name="connsiteX9" fmla="*/ 1122317 w 2244633"/>
              <a:gd name="connsiteY9" fmla="*/ 3550171 h 4032448"/>
              <a:gd name="connsiteX10" fmla="*/ 960590 w 2244633"/>
              <a:gd name="connsiteY10" fmla="*/ 3718057 h 4032448"/>
              <a:gd name="connsiteX11" fmla="*/ 1122317 w 2244633"/>
              <a:gd name="connsiteY11" fmla="*/ 3885942 h 4032448"/>
              <a:gd name="connsiteX12" fmla="*/ 1284043 w 2244633"/>
              <a:gd name="connsiteY12" fmla="*/ 3718057 h 4032448"/>
              <a:gd name="connsiteX13" fmla="*/ 1122317 w 2244633"/>
              <a:gd name="connsiteY13" fmla="*/ 3550171 h 4032448"/>
              <a:gd name="connsiteX14" fmla="*/ 172664 w 2244633"/>
              <a:gd name="connsiteY14" fmla="*/ 402120 h 4032448"/>
              <a:gd name="connsiteX15" fmla="*/ 172664 w 2244633"/>
              <a:gd name="connsiteY15" fmla="*/ 3359577 h 4032448"/>
              <a:gd name="connsiteX16" fmla="*/ 2071969 w 2244633"/>
              <a:gd name="connsiteY16" fmla="*/ 3359577 h 4032448"/>
              <a:gd name="connsiteX17" fmla="*/ 2071969 w 2244633"/>
              <a:gd name="connsiteY17" fmla="*/ 402120 h 4032448"/>
              <a:gd name="connsiteX18" fmla="*/ 863349 w 2244633"/>
              <a:gd name="connsiteY18" fmla="*/ 133260 h 4032448"/>
              <a:gd name="connsiteX19" fmla="*/ 798608 w 2244633"/>
              <a:gd name="connsiteY19" fmla="*/ 200468 h 4032448"/>
              <a:gd name="connsiteX20" fmla="*/ 863349 w 2244633"/>
              <a:gd name="connsiteY20" fmla="*/ 267675 h 4032448"/>
              <a:gd name="connsiteX21" fmla="*/ 1381284 w 2244633"/>
              <a:gd name="connsiteY21" fmla="*/ 267675 h 4032448"/>
              <a:gd name="connsiteX22" fmla="*/ 1446026 w 2244633"/>
              <a:gd name="connsiteY22" fmla="*/ 200468 h 4032448"/>
              <a:gd name="connsiteX23" fmla="*/ 1381284 w 2244633"/>
              <a:gd name="connsiteY23" fmla="*/ 133260 h 4032448"/>
              <a:gd name="connsiteX24" fmla="*/ 631322 w 2244633"/>
              <a:gd name="connsiteY24" fmla="*/ 126821 h 4032448"/>
              <a:gd name="connsiteX25" fmla="*/ 559314 w 2244633"/>
              <a:gd name="connsiteY25" fmla="*/ 198829 h 4032448"/>
              <a:gd name="connsiteX26" fmla="*/ 631322 w 2244633"/>
              <a:gd name="connsiteY26" fmla="*/ 270837 h 4032448"/>
              <a:gd name="connsiteX27" fmla="*/ 703330 w 2244633"/>
              <a:gd name="connsiteY27" fmla="*/ 198829 h 4032448"/>
              <a:gd name="connsiteX28" fmla="*/ 631322 w 2244633"/>
              <a:gd name="connsiteY28" fmla="*/ 126821 h 4032448"/>
              <a:gd name="connsiteX29" fmla="*/ 374113 w 2244633"/>
              <a:gd name="connsiteY29" fmla="*/ 0 h 4032448"/>
              <a:gd name="connsiteX30" fmla="*/ 1870520 w 2244633"/>
              <a:gd name="connsiteY30" fmla="*/ 0 h 4032448"/>
              <a:gd name="connsiteX31" fmla="*/ 2244633 w 2244633"/>
              <a:gd name="connsiteY31" fmla="*/ 388361 h 4032448"/>
              <a:gd name="connsiteX32" fmla="*/ 2244633 w 2244633"/>
              <a:gd name="connsiteY32" fmla="*/ 3644087 h 4032448"/>
              <a:gd name="connsiteX33" fmla="*/ 1870520 w 2244633"/>
              <a:gd name="connsiteY33" fmla="*/ 4032448 h 4032448"/>
              <a:gd name="connsiteX34" fmla="*/ 374113 w 2244633"/>
              <a:gd name="connsiteY34" fmla="*/ 4032448 h 4032448"/>
              <a:gd name="connsiteX35" fmla="*/ 0 w 2244633"/>
              <a:gd name="connsiteY35" fmla="*/ 3644087 h 4032448"/>
              <a:gd name="connsiteX36" fmla="*/ 0 w 2244633"/>
              <a:gd name="connsiteY36" fmla="*/ 388361 h 4032448"/>
              <a:gd name="connsiteX37" fmla="*/ 374113 w 2244633"/>
              <a:gd name="connsiteY37" fmla="*/ 0 h 403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244633" h="4032448">
                <a:moveTo>
                  <a:pt x="1074311" y="3650043"/>
                </a:moveTo>
                <a:lnTo>
                  <a:pt x="1170321" y="3650043"/>
                </a:lnTo>
                <a:cubicBezTo>
                  <a:pt x="1183577" y="3650043"/>
                  <a:pt x="1194324" y="3660790"/>
                  <a:pt x="1194324" y="3674046"/>
                </a:cubicBezTo>
                <a:lnTo>
                  <a:pt x="1194324" y="3770056"/>
                </a:lnTo>
                <a:cubicBezTo>
                  <a:pt x="1194324" y="3783312"/>
                  <a:pt x="1183577" y="3794059"/>
                  <a:pt x="1170321" y="3794059"/>
                </a:cubicBezTo>
                <a:lnTo>
                  <a:pt x="1074311" y="3794059"/>
                </a:lnTo>
                <a:cubicBezTo>
                  <a:pt x="1061055" y="3794059"/>
                  <a:pt x="1050308" y="3783312"/>
                  <a:pt x="1050308" y="3770056"/>
                </a:cubicBezTo>
                <a:lnTo>
                  <a:pt x="1050308" y="3674046"/>
                </a:lnTo>
                <a:cubicBezTo>
                  <a:pt x="1050308" y="3660790"/>
                  <a:pt x="1061055" y="3650043"/>
                  <a:pt x="1074311" y="3650043"/>
                </a:cubicBezTo>
                <a:close/>
                <a:moveTo>
                  <a:pt x="1122317" y="3550171"/>
                </a:moveTo>
                <a:cubicBezTo>
                  <a:pt x="1032998" y="3550171"/>
                  <a:pt x="960590" y="3625336"/>
                  <a:pt x="960590" y="3718057"/>
                </a:cubicBezTo>
                <a:cubicBezTo>
                  <a:pt x="960590" y="3810777"/>
                  <a:pt x="1032998" y="3885942"/>
                  <a:pt x="1122317" y="3885942"/>
                </a:cubicBezTo>
                <a:cubicBezTo>
                  <a:pt x="1211635" y="3885942"/>
                  <a:pt x="1284043" y="3810777"/>
                  <a:pt x="1284043" y="3718057"/>
                </a:cubicBezTo>
                <a:cubicBezTo>
                  <a:pt x="1284043" y="3625336"/>
                  <a:pt x="1211635" y="3550171"/>
                  <a:pt x="1122317" y="3550171"/>
                </a:cubicBezTo>
                <a:close/>
                <a:moveTo>
                  <a:pt x="172664" y="402120"/>
                </a:moveTo>
                <a:lnTo>
                  <a:pt x="172664" y="3359577"/>
                </a:lnTo>
                <a:lnTo>
                  <a:pt x="2071969" y="3359577"/>
                </a:lnTo>
                <a:lnTo>
                  <a:pt x="2071969" y="402120"/>
                </a:lnTo>
                <a:close/>
                <a:moveTo>
                  <a:pt x="863349" y="133260"/>
                </a:moveTo>
                <a:cubicBezTo>
                  <a:pt x="827594" y="133260"/>
                  <a:pt x="798608" y="163350"/>
                  <a:pt x="798608" y="200468"/>
                </a:cubicBezTo>
                <a:cubicBezTo>
                  <a:pt x="798608" y="237585"/>
                  <a:pt x="827594" y="267675"/>
                  <a:pt x="863349" y="267675"/>
                </a:cubicBezTo>
                <a:lnTo>
                  <a:pt x="1381284" y="267675"/>
                </a:lnTo>
                <a:cubicBezTo>
                  <a:pt x="1417040" y="267675"/>
                  <a:pt x="1446026" y="237585"/>
                  <a:pt x="1446026" y="200468"/>
                </a:cubicBezTo>
                <a:cubicBezTo>
                  <a:pt x="1446026" y="163350"/>
                  <a:pt x="1417040" y="133260"/>
                  <a:pt x="1381284" y="133260"/>
                </a:cubicBezTo>
                <a:close/>
                <a:moveTo>
                  <a:pt x="631322" y="126821"/>
                </a:moveTo>
                <a:cubicBezTo>
                  <a:pt x="591553" y="126821"/>
                  <a:pt x="559314" y="159060"/>
                  <a:pt x="559314" y="198829"/>
                </a:cubicBezTo>
                <a:cubicBezTo>
                  <a:pt x="559314" y="238598"/>
                  <a:pt x="591553" y="270837"/>
                  <a:pt x="631322" y="270837"/>
                </a:cubicBezTo>
                <a:cubicBezTo>
                  <a:pt x="671091" y="270837"/>
                  <a:pt x="703330" y="238598"/>
                  <a:pt x="703330" y="198829"/>
                </a:cubicBezTo>
                <a:cubicBezTo>
                  <a:pt x="703330" y="159060"/>
                  <a:pt x="671091" y="126821"/>
                  <a:pt x="631322" y="126821"/>
                </a:cubicBezTo>
                <a:close/>
                <a:moveTo>
                  <a:pt x="374113" y="0"/>
                </a:moveTo>
                <a:lnTo>
                  <a:pt x="1870520" y="0"/>
                </a:lnTo>
                <a:cubicBezTo>
                  <a:pt x="2077136" y="0"/>
                  <a:pt x="2244633" y="173876"/>
                  <a:pt x="2244633" y="388361"/>
                </a:cubicBezTo>
                <a:lnTo>
                  <a:pt x="2244633" y="3644087"/>
                </a:lnTo>
                <a:cubicBezTo>
                  <a:pt x="2244633" y="3858572"/>
                  <a:pt x="2077136" y="4032448"/>
                  <a:pt x="1870520" y="4032448"/>
                </a:cubicBezTo>
                <a:lnTo>
                  <a:pt x="374113" y="4032448"/>
                </a:lnTo>
                <a:cubicBezTo>
                  <a:pt x="167497" y="4032448"/>
                  <a:pt x="0" y="3858572"/>
                  <a:pt x="0" y="3644087"/>
                </a:cubicBezTo>
                <a:lnTo>
                  <a:pt x="0" y="388361"/>
                </a:lnTo>
                <a:cubicBezTo>
                  <a:pt x="0" y="173876"/>
                  <a:pt x="167497" y="0"/>
                  <a:pt x="374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30963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33500" y="1491630"/>
            <a:ext cx="2644455" cy="19917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613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1" r:id="rId3"/>
    <p:sldLayoutId id="2147483660" r:id="rId4"/>
    <p:sldLayoutId id="2147483673" r:id="rId5"/>
    <p:sldLayoutId id="2147483655" r:id="rId6"/>
    <p:sldLayoutId id="2147483665" r:id="rId7"/>
    <p:sldLayoutId id="2147483666" r:id="rId8"/>
    <p:sldLayoutId id="2147483667" r:id="rId9"/>
    <p:sldLayoutId id="2147483674" r:id="rId10"/>
    <p:sldLayoutId id="2147483669" r:id="rId11"/>
    <p:sldLayoutId id="2147483662" r:id="rId12"/>
    <p:sldLayoutId id="2147483672" r:id="rId13"/>
    <p:sldLayoutId id="2147483664" r:id="rId14"/>
    <p:sldLayoutId id="2147483671" r:id="rId15"/>
    <p:sldLayoutId id="2147483656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aac"/><Relationship Id="rId1" Type="http://schemas.microsoft.com/office/2007/relationships/media" Target="../media/media1.aac"/><Relationship Id="rId5" Type="http://schemas.openxmlformats.org/officeDocument/2006/relationships/image" Target="../media/image10.png"/><Relationship Id="rId4" Type="http://schemas.openxmlformats.org/officeDocument/2006/relationships/hyperlink" Target="http://www.free-powerpoint-templates-design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aac"/><Relationship Id="rId1" Type="http://schemas.microsoft.com/office/2007/relationships/media" Target="../media/media1.aac"/><Relationship Id="rId5" Type="http://schemas.openxmlformats.org/officeDocument/2006/relationships/image" Target="../media/image10.png"/><Relationship Id="rId4" Type="http://schemas.openxmlformats.org/officeDocument/2006/relationships/hyperlink" Target="http://www.free-powerpoint-templates-design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4"/>
          </p:cNvPr>
          <p:cNvSpPr txBox="1"/>
          <p:nvPr/>
        </p:nvSpPr>
        <p:spPr>
          <a:xfrm>
            <a:off x="0" y="486547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-11038" y="3867894"/>
            <a:ext cx="9144000" cy="478117"/>
          </a:xfrm>
        </p:spPr>
        <p:txBody>
          <a:bodyPr/>
          <a:lstStyle/>
          <a:p>
            <a:pPr lvl="0"/>
            <a:r>
              <a:rPr lang="sk-SK" altLang="ko-KR" b="1" dirty="0" smtClean="0">
                <a:ea typeface="맑은 고딕" pitchFamily="50" charset="-127"/>
              </a:rPr>
              <a:t>KALKULÁCIE NÁPOJOV</a:t>
            </a:r>
            <a:endParaRPr lang="en-US" altLang="ko-KR" b="1" dirty="0"/>
          </a:p>
        </p:txBody>
      </p:sp>
      <p:pic>
        <p:nvPicPr>
          <p:cNvPr id="4" name="k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2674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57">
        <p:circle/>
      </p:transition>
    </mc:Choice>
    <mc:Fallback>
      <p:transition spd="slow" advTm="4957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8485" numSld="999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  <p:extLst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4"/>
          </p:cNvPr>
          <p:cNvSpPr txBox="1"/>
          <p:nvPr/>
        </p:nvSpPr>
        <p:spPr>
          <a:xfrm>
            <a:off x="0" y="486547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sk-SK" altLang="ko-KR" dirty="0" smtClean="0">
                <a:ea typeface="맑은 고딕" pitchFamily="50" charset="-127"/>
              </a:rPr>
              <a:t>ĎAKUJEM ZA POZORNOSŤ ... </a:t>
            </a:r>
            <a:r>
              <a:rPr lang="sk-SK" altLang="ko-KR" dirty="0" smtClean="0">
                <a:ea typeface="맑은 고딕" pitchFamily="50" charset="-127"/>
                <a:sym typeface="Wingdings" panose="05000000000000000000" pitchFamily="2" charset="2"/>
              </a:rPr>
              <a:t></a:t>
            </a:r>
            <a:endParaRPr lang="en-US" altLang="ko-K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sk-SK" altLang="ko-KR" b="1" dirty="0" smtClean="0"/>
              <a:t>MVDr. Lenka </a:t>
            </a:r>
            <a:r>
              <a:rPr lang="sk-SK" altLang="ko-KR" b="1" dirty="0" err="1" smtClean="0"/>
              <a:t>Dubivská</a:t>
            </a:r>
            <a:endParaRPr lang="en-US" altLang="ko-KR" b="1" dirty="0"/>
          </a:p>
        </p:txBody>
      </p:sp>
      <p:pic>
        <p:nvPicPr>
          <p:cNvPr id="5" name="k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252" y="1234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5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">
        <p:circle/>
      </p:transition>
    </mc:Choice>
    <mc:Fallback xmlns="">
      <p:transition spd="slow" advTm="3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obrázka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1" b="16691"/>
          <a:stretch>
            <a:fillRect/>
          </a:stretch>
        </p:blipFill>
        <p:spPr/>
      </p:pic>
      <p:pic>
        <p:nvPicPr>
          <p:cNvPr id="11" name="Zástupný symbol obrázka 10"/>
          <p:cNvPicPr>
            <a:picLocks noGrp="1" noChangeAspect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9" r="16639"/>
          <a:stretch>
            <a:fillRect/>
          </a:stretch>
        </p:blipFill>
        <p:spPr/>
      </p:pic>
      <p:pic>
        <p:nvPicPr>
          <p:cNvPr id="10" name="Zástupný symbol obrázka 9"/>
          <p:cNvPicPr>
            <a:picLocks noGrp="1" noChangeAspect="1"/>
          </p:cNvPicPr>
          <p:nvPr>
            <p:ph type="pic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1" b="16691"/>
          <a:stretch>
            <a:fillRect/>
          </a:stretch>
        </p:blipFill>
        <p:spPr/>
      </p:pic>
      <p:sp>
        <p:nvSpPr>
          <p:cNvPr id="6" name="Text Placeholder 1"/>
          <p:cNvSpPr txBox="1">
            <a:spLocks/>
          </p:cNvSpPr>
          <p:nvPr/>
        </p:nvSpPr>
        <p:spPr>
          <a:xfrm>
            <a:off x="395536" y="1059582"/>
            <a:ext cx="2808312" cy="158417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altLang="ko-KR" sz="2800" b="1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VÝZNAM KALKULÁCIÍ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475351"/>
            <a:ext cx="2664296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altLang="ko-KR" sz="2000" dirty="0" smtClean="0">
                <a:solidFill>
                  <a:schemeClr val="bg1"/>
                </a:solidFill>
                <a:cs typeface="Arial" pitchFamily="34" charset="0"/>
              </a:rPr>
              <a:t>hromadné akcie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altLang="ko-KR" sz="2000" dirty="0" smtClean="0">
                <a:solidFill>
                  <a:schemeClr val="bg1"/>
                </a:solidFill>
                <a:cs typeface="Arial" pitchFamily="34" charset="0"/>
              </a:rPr>
              <a:t>slávnostné posedenia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altLang="ko-KR" sz="2000" dirty="0" smtClean="0">
                <a:solidFill>
                  <a:schemeClr val="bg1"/>
                </a:solidFill>
                <a:cs typeface="Arial" pitchFamily="34" charset="0"/>
              </a:rPr>
              <a:t>plánovanie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altLang="ko-KR" sz="2000" dirty="0" smtClean="0">
                <a:solidFill>
                  <a:schemeClr val="bg1"/>
                </a:solidFill>
                <a:cs typeface="Arial" pitchFamily="34" charset="0"/>
              </a:rPr>
              <a:t>nákup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altLang="ko-KR" sz="2000" dirty="0" smtClean="0">
                <a:solidFill>
                  <a:schemeClr val="bg1"/>
                </a:solidFill>
                <a:cs typeface="Arial" pitchFamily="34" charset="0"/>
              </a:rPr>
              <a:t>vyúčtovanie</a:t>
            </a:r>
            <a:endParaRPr lang="en-US" altLang="ko-KR" sz="20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3" name="Zástupný symbol obrázka 12"/>
          <p:cNvPicPr>
            <a:picLocks noGrp="1" noChangeAspect="1"/>
          </p:cNvPicPr>
          <p:nvPr>
            <p:ph type="pic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8" b="125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08164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292">
        <p:circle/>
      </p:transition>
    </mc:Choice>
    <mc:Fallback>
      <p:transition spd="slow" advTm="1829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altLang="ko-KR" dirty="0" smtClean="0"/>
              <a:t>NA ČO TREBA DBAŤ</a:t>
            </a:r>
            <a:endParaRPr lang="ko-KR" altLang="en-US" dirty="0"/>
          </a:p>
        </p:txBody>
      </p:sp>
      <p:sp>
        <p:nvSpPr>
          <p:cNvPr id="4" name="TextBox 5"/>
          <p:cNvSpPr txBox="1"/>
          <p:nvPr/>
        </p:nvSpPr>
        <p:spPr>
          <a:xfrm>
            <a:off x="1567420" y="2782659"/>
            <a:ext cx="41229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altLang="ko-KR" sz="3200" b="1" dirty="0" smtClean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3511636" y="2782659"/>
            <a:ext cx="41229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b="1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5436096" y="2782659"/>
            <a:ext cx="41229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altLang="ko-KR" sz="3200" b="1" dirty="0" smtClean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7616092" y="2782659"/>
            <a:ext cx="41229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altLang="ko-KR" sz="3200" b="1" dirty="0" smtClean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10490" y="3048046"/>
            <a:ext cx="720000" cy="5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4008" y="3048046"/>
            <a:ext cx="720000" cy="5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57526" y="3048046"/>
            <a:ext cx="720000" cy="5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23528" y="3242930"/>
            <a:ext cx="2592288" cy="1070660"/>
            <a:chOff x="739678" y="3257101"/>
            <a:chExt cx="1888106" cy="1070660"/>
          </a:xfrm>
        </p:grpSpPr>
        <p:sp>
          <p:nvSpPr>
            <p:cNvPr id="12" name="TextBox 13"/>
            <p:cNvSpPr txBox="1"/>
            <p:nvPr/>
          </p:nvSpPr>
          <p:spPr>
            <a:xfrm>
              <a:off x="739678" y="3257101"/>
              <a:ext cx="1888106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k-SK" altLang="ko-KR" sz="1600" dirty="0" smtClean="0">
                  <a:solidFill>
                    <a:schemeClr val="bg1"/>
                  </a:solidFill>
                  <a:cs typeface="Arial" pitchFamily="34" charset="0"/>
                </a:rPr>
                <a:t>Dbajte na vyplnenie všetkých náležitostí tlačiva.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4"/>
            <p:cNvSpPr txBox="1"/>
            <p:nvPr/>
          </p:nvSpPr>
          <p:spPr>
            <a:xfrm>
              <a:off x="739678" y="3989207"/>
              <a:ext cx="1888106" cy="338554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k-SK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DÔSLEDNOSŤ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79712" y="1762675"/>
            <a:ext cx="3456384" cy="1125379"/>
            <a:chOff x="2542811" y="1353132"/>
            <a:chExt cx="1888106" cy="1066328"/>
          </a:xfrm>
        </p:grpSpPr>
        <p:sp>
          <p:nvSpPr>
            <p:cNvPr id="15" name="TextBox 16"/>
            <p:cNvSpPr txBox="1"/>
            <p:nvPr/>
          </p:nvSpPr>
          <p:spPr>
            <a:xfrm>
              <a:off x="2542811" y="1834685"/>
              <a:ext cx="1888106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k-SK" altLang="ko-KR" sz="1600" dirty="0" smtClean="0">
                  <a:solidFill>
                    <a:schemeClr val="bg1"/>
                  </a:solidFill>
                  <a:cs typeface="Arial" pitchFamily="34" charset="0"/>
                </a:rPr>
                <a:t>Dodržujte pravidlá správneho zaokrúhľovania a jednotné jednotky</a:t>
              </a:r>
              <a:r>
                <a:rPr lang="en-US" altLang="ko-KR" sz="1600" dirty="0" smtClean="0">
                  <a:solidFill>
                    <a:schemeClr val="bg1"/>
                  </a:solidFill>
                  <a:cs typeface="Arial" pitchFamily="34" charset="0"/>
                </a:rPr>
                <a:t>.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7"/>
            <p:cNvSpPr txBox="1"/>
            <p:nvPr/>
          </p:nvSpPr>
          <p:spPr>
            <a:xfrm>
              <a:off x="2542811" y="1353132"/>
              <a:ext cx="1888106" cy="584775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k-SK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ZAOKRÚHĽOVANIE A PREMENA JEDNOTIEK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284008" y="3242929"/>
            <a:ext cx="2693518" cy="1193772"/>
            <a:chOff x="4781541" y="3257100"/>
            <a:chExt cx="1888106" cy="1193772"/>
          </a:xfrm>
        </p:grpSpPr>
        <p:sp>
          <p:nvSpPr>
            <p:cNvPr id="18" name="TextBox 19"/>
            <p:cNvSpPr txBox="1"/>
            <p:nvPr/>
          </p:nvSpPr>
          <p:spPr>
            <a:xfrm>
              <a:off x="4781541" y="3257100"/>
              <a:ext cx="1888106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k-SK" altLang="ko-KR" sz="1600" dirty="0" smtClean="0">
                  <a:solidFill>
                    <a:schemeClr val="bg1"/>
                  </a:solidFill>
                  <a:cs typeface="Arial" pitchFamily="34" charset="0"/>
                </a:rPr>
                <a:t>Správne </a:t>
              </a:r>
              <a:r>
                <a:rPr lang="sk-SK" altLang="ko-KR" sz="1600" dirty="0">
                  <a:solidFill>
                    <a:schemeClr val="bg1"/>
                  </a:solidFill>
                  <a:cs typeface="Arial" pitchFamily="34" charset="0"/>
                </a:rPr>
                <a:t>normované množstvá </a:t>
              </a:r>
              <a:r>
                <a:rPr lang="sk-SK" altLang="ko-KR" sz="1600" dirty="0" smtClean="0">
                  <a:solidFill>
                    <a:schemeClr val="bg1"/>
                  </a:solidFill>
                  <a:cs typeface="Arial" pitchFamily="34" charset="0"/>
                </a:rPr>
                <a:t>nápojov</a:t>
              </a: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.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20"/>
            <p:cNvSpPr txBox="1"/>
            <p:nvPr/>
          </p:nvSpPr>
          <p:spPr>
            <a:xfrm>
              <a:off x="4781541" y="3866097"/>
              <a:ext cx="1888106" cy="58477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k-SK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NORMOVANÉ MNOŽSTVÁ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235269" y="1885786"/>
            <a:ext cx="2729219" cy="943219"/>
            <a:chOff x="6660232" y="1476242"/>
            <a:chExt cx="1888106" cy="943219"/>
          </a:xfrm>
        </p:grpSpPr>
        <p:sp>
          <p:nvSpPr>
            <p:cNvPr id="21" name="TextBox 22"/>
            <p:cNvSpPr txBox="1"/>
            <p:nvPr/>
          </p:nvSpPr>
          <p:spPr>
            <a:xfrm>
              <a:off x="6660232" y="1834686"/>
              <a:ext cx="1888106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k-SK" altLang="ko-KR" sz="1600" dirty="0" smtClean="0">
                  <a:solidFill>
                    <a:schemeClr val="bg1"/>
                  </a:solidFill>
                  <a:cs typeface="Arial" pitchFamily="34" charset="0"/>
                </a:rPr>
                <a:t>Prázdne riadky nakoniec vyškrtnite.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3"/>
            <p:cNvSpPr txBox="1"/>
            <p:nvPr/>
          </p:nvSpPr>
          <p:spPr>
            <a:xfrm>
              <a:off x="6660232" y="1476242"/>
              <a:ext cx="1888106" cy="33855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k-SK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UKONČENIE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707">
        <p:circle/>
      </p:transition>
    </mc:Choice>
    <mc:Fallback>
      <p:transition spd="slow" advTm="46707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altLang="ko-KR" dirty="0" smtClean="0"/>
              <a:t>DÔSLEDNOSŤ A UZATVÁRANIE</a:t>
            </a:r>
            <a:endParaRPr lang="ko-KR" altLang="en-US" dirty="0"/>
          </a:p>
        </p:txBody>
      </p:sp>
      <p:pic>
        <p:nvPicPr>
          <p:cNvPr id="4" name="Obrázok 7"/>
          <p:cNvPicPr>
            <a:picLocks noChangeAspect="1"/>
          </p:cNvPicPr>
          <p:nvPr/>
        </p:nvPicPr>
        <p:blipFill rotWithShape="1">
          <a:blip r:embed="rId3"/>
          <a:srcRect l="11480" t="22542" r="12533" b="13662"/>
          <a:stretch/>
        </p:blipFill>
        <p:spPr bwMode="auto">
          <a:xfrm>
            <a:off x="290919" y="627534"/>
            <a:ext cx="8601561" cy="44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ál 6"/>
          <p:cNvSpPr/>
          <p:nvPr/>
        </p:nvSpPr>
        <p:spPr>
          <a:xfrm>
            <a:off x="7164288" y="555526"/>
            <a:ext cx="1008112" cy="504056"/>
          </a:xfrm>
          <a:prstGeom prst="ellipse">
            <a:avLst/>
          </a:prstGeom>
          <a:noFill/>
          <a:ln>
            <a:solidFill>
              <a:srgbClr val="8F45C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6516216" y="843558"/>
            <a:ext cx="396552" cy="432048"/>
          </a:xfrm>
          <a:prstGeom prst="ellipse">
            <a:avLst/>
          </a:prstGeom>
          <a:noFill/>
          <a:ln>
            <a:solidFill>
              <a:srgbClr val="8F45C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vál 8"/>
          <p:cNvSpPr/>
          <p:nvPr/>
        </p:nvSpPr>
        <p:spPr>
          <a:xfrm rot="21082139">
            <a:off x="3995936" y="3730471"/>
            <a:ext cx="1080120" cy="432048"/>
          </a:xfrm>
          <a:prstGeom prst="ellipse">
            <a:avLst/>
          </a:prstGeom>
          <a:noFill/>
          <a:ln>
            <a:solidFill>
              <a:srgbClr val="8F45C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vál 9"/>
          <p:cNvSpPr/>
          <p:nvPr/>
        </p:nvSpPr>
        <p:spPr>
          <a:xfrm flipH="1">
            <a:off x="279409" y="2661514"/>
            <a:ext cx="1160512" cy="558308"/>
          </a:xfrm>
          <a:prstGeom prst="ellipse">
            <a:avLst/>
          </a:prstGeom>
          <a:noFill/>
          <a:ln>
            <a:solidFill>
              <a:srgbClr val="8F45C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vál 10"/>
          <p:cNvSpPr/>
          <p:nvPr/>
        </p:nvSpPr>
        <p:spPr>
          <a:xfrm flipH="1">
            <a:off x="1475467" y="2661514"/>
            <a:ext cx="584448" cy="558308"/>
          </a:xfrm>
          <a:prstGeom prst="ellipse">
            <a:avLst/>
          </a:prstGeom>
          <a:noFill/>
          <a:ln>
            <a:solidFill>
              <a:srgbClr val="8F45C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vál 11"/>
          <p:cNvSpPr/>
          <p:nvPr/>
        </p:nvSpPr>
        <p:spPr>
          <a:xfrm flipH="1">
            <a:off x="2195736" y="2715766"/>
            <a:ext cx="584448" cy="558308"/>
          </a:xfrm>
          <a:prstGeom prst="ellipse">
            <a:avLst/>
          </a:prstGeom>
          <a:noFill/>
          <a:ln>
            <a:solidFill>
              <a:srgbClr val="8F45C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vál 12"/>
          <p:cNvSpPr/>
          <p:nvPr/>
        </p:nvSpPr>
        <p:spPr>
          <a:xfrm flipH="1">
            <a:off x="5183973" y="2715766"/>
            <a:ext cx="584448" cy="558308"/>
          </a:xfrm>
          <a:prstGeom prst="ellipse">
            <a:avLst/>
          </a:prstGeom>
          <a:noFill/>
          <a:ln>
            <a:solidFill>
              <a:srgbClr val="8F45C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vál 13"/>
          <p:cNvSpPr/>
          <p:nvPr/>
        </p:nvSpPr>
        <p:spPr>
          <a:xfrm flipH="1">
            <a:off x="4139952" y="2086963"/>
            <a:ext cx="432048" cy="412779"/>
          </a:xfrm>
          <a:prstGeom prst="ellipse">
            <a:avLst/>
          </a:prstGeom>
          <a:noFill/>
          <a:ln>
            <a:solidFill>
              <a:srgbClr val="8F45C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vál 14"/>
          <p:cNvSpPr/>
          <p:nvPr/>
        </p:nvSpPr>
        <p:spPr>
          <a:xfrm flipH="1">
            <a:off x="6876256" y="2402319"/>
            <a:ext cx="279045" cy="313447"/>
          </a:xfrm>
          <a:prstGeom prst="ellipse">
            <a:avLst/>
          </a:prstGeom>
          <a:noFill/>
          <a:ln>
            <a:solidFill>
              <a:srgbClr val="8F45C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vál 15"/>
          <p:cNvSpPr/>
          <p:nvPr/>
        </p:nvSpPr>
        <p:spPr>
          <a:xfrm flipH="1">
            <a:off x="8100391" y="2095346"/>
            <a:ext cx="162744" cy="306973"/>
          </a:xfrm>
          <a:prstGeom prst="ellipse">
            <a:avLst/>
          </a:prstGeom>
          <a:noFill/>
          <a:ln>
            <a:solidFill>
              <a:srgbClr val="8F45C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0036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14">
        <p:circle/>
      </p:transition>
    </mc:Choice>
    <mc:Fallback>
      <p:transition spd="slow" advTm="40014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SPÔSOB ZAOKRÚHĽOVANIA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843558"/>
            <a:ext cx="9144000" cy="288032"/>
          </a:xfrm>
        </p:spPr>
        <p:txBody>
          <a:bodyPr/>
          <a:lstStyle/>
          <a:p>
            <a:pPr lvl="0"/>
            <a:r>
              <a:rPr lang="en-US" altLang="ko-KR" sz="2400" dirty="0" err="1"/>
              <a:t>podľa</a:t>
            </a:r>
            <a:r>
              <a:rPr lang="en-US" altLang="ko-KR" sz="2400" dirty="0"/>
              <a:t> </a:t>
            </a:r>
            <a:r>
              <a:rPr lang="en-US" altLang="ko-KR" sz="2400" dirty="0" err="1"/>
              <a:t>matematických</a:t>
            </a:r>
            <a:r>
              <a:rPr lang="en-US" altLang="ko-KR" sz="2400" dirty="0"/>
              <a:t> </a:t>
            </a:r>
            <a:r>
              <a:rPr lang="en-US" altLang="ko-KR" sz="2400" dirty="0" err="1"/>
              <a:t>princípov</a:t>
            </a:r>
            <a:endParaRPr lang="en-US" altLang="ko-KR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" t="29750" r="240" b="2444"/>
          <a:stretch/>
        </p:blipFill>
        <p:spPr bwMode="auto">
          <a:xfrm>
            <a:off x="0" y="1419622"/>
            <a:ext cx="9144000" cy="202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ál 8"/>
          <p:cNvSpPr/>
          <p:nvPr/>
        </p:nvSpPr>
        <p:spPr>
          <a:xfrm>
            <a:off x="1259632" y="2571750"/>
            <a:ext cx="72008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vál 9"/>
          <p:cNvSpPr/>
          <p:nvPr/>
        </p:nvSpPr>
        <p:spPr>
          <a:xfrm>
            <a:off x="3131840" y="2571750"/>
            <a:ext cx="72008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vál 10"/>
          <p:cNvSpPr/>
          <p:nvPr/>
        </p:nvSpPr>
        <p:spPr>
          <a:xfrm>
            <a:off x="4283968" y="2571750"/>
            <a:ext cx="72008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vál 11"/>
          <p:cNvSpPr/>
          <p:nvPr/>
        </p:nvSpPr>
        <p:spPr>
          <a:xfrm>
            <a:off x="5148064" y="2571750"/>
            <a:ext cx="72008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vál 12"/>
          <p:cNvSpPr/>
          <p:nvPr/>
        </p:nvSpPr>
        <p:spPr>
          <a:xfrm>
            <a:off x="6084168" y="2571750"/>
            <a:ext cx="72008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vál 13"/>
          <p:cNvSpPr/>
          <p:nvPr/>
        </p:nvSpPr>
        <p:spPr>
          <a:xfrm>
            <a:off x="6948264" y="2571750"/>
            <a:ext cx="72008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vál 14"/>
          <p:cNvSpPr/>
          <p:nvPr/>
        </p:nvSpPr>
        <p:spPr>
          <a:xfrm>
            <a:off x="8100392" y="2571750"/>
            <a:ext cx="72008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vál 15"/>
          <p:cNvSpPr/>
          <p:nvPr/>
        </p:nvSpPr>
        <p:spPr>
          <a:xfrm>
            <a:off x="2123728" y="2571750"/>
            <a:ext cx="720080" cy="50405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Ovál 16"/>
          <p:cNvSpPr/>
          <p:nvPr/>
        </p:nvSpPr>
        <p:spPr>
          <a:xfrm>
            <a:off x="8102005" y="3095228"/>
            <a:ext cx="720080" cy="50405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0937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555">
        <p:circle/>
      </p:transition>
    </mc:Choice>
    <mc:Fallback>
      <p:transition spd="slow" advTm="1855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altLang="ko-KR" dirty="0" smtClean="0"/>
              <a:t>PREMENA JEDNOTIEK</a:t>
            </a:r>
            <a:endParaRPr lang="ko-KR" altLang="en-US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l="33237" t="3448" r="33085" b="48276"/>
          <a:stretch/>
        </p:blipFill>
        <p:spPr>
          <a:xfrm>
            <a:off x="251520" y="2110408"/>
            <a:ext cx="2376264" cy="2016224"/>
          </a:xfrm>
          <a:prstGeom prst="rect">
            <a:avLst/>
          </a:prstGeom>
        </p:spPr>
      </p:pic>
      <p:pic>
        <p:nvPicPr>
          <p:cNvPr id="1026" name="Picture 2" descr="https://cdn.komensky.sk/thumb.php?server=svk&amp;id=227219&amp;type=4&amp;thumb=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3" r="29126"/>
          <a:stretch/>
        </p:blipFill>
        <p:spPr bwMode="auto">
          <a:xfrm>
            <a:off x="2771800" y="1059582"/>
            <a:ext cx="216024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.11 MERANIE OBJEMU TUHÝCH TEL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42467"/>
            <a:ext cx="3816424" cy="148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251520" y="1059582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JEDNOTKY 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HMOTNOSTI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5097830" y="1787242"/>
            <a:ext cx="3362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JEDNOTKY OBJEMU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5580112" y="465998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OTESTUJ SA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59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567">
        <p:circle/>
      </p:transition>
    </mc:Choice>
    <mc:Fallback>
      <p:transition spd="slow" advTm="22567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5"/>
          <p:cNvCxnSpPr>
            <a:stCxn id="50" idx="4"/>
            <a:endCxn id="55" idx="0"/>
          </p:cNvCxnSpPr>
          <p:nvPr/>
        </p:nvCxnSpPr>
        <p:spPr>
          <a:xfrm flipH="1">
            <a:off x="4780440" y="1870789"/>
            <a:ext cx="362909" cy="134245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74287" y="1919745"/>
            <a:ext cx="13009" cy="443909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5518274" y="1825980"/>
            <a:ext cx="1235612" cy="113484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126762" y="2650819"/>
            <a:ext cx="1050716" cy="27322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747440" y="2597826"/>
            <a:ext cx="685534" cy="720546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51" idx="2"/>
          </p:cNvCxnSpPr>
          <p:nvPr/>
        </p:nvCxnSpPr>
        <p:spPr>
          <a:xfrm flipV="1">
            <a:off x="2419341" y="2654462"/>
            <a:ext cx="4812812" cy="41844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233191" y="-19570"/>
            <a:ext cx="1800200" cy="1872208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0" name="Oval 14"/>
          <p:cNvSpPr/>
          <p:nvPr/>
        </p:nvSpPr>
        <p:spPr>
          <a:xfrm>
            <a:off x="4243249" y="-1419"/>
            <a:ext cx="1800200" cy="1872208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1" name="Oval 14"/>
          <p:cNvSpPr/>
          <p:nvPr/>
        </p:nvSpPr>
        <p:spPr>
          <a:xfrm>
            <a:off x="7232153" y="1682354"/>
            <a:ext cx="1908211" cy="1944216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2" name="Oval 14"/>
          <p:cNvSpPr/>
          <p:nvPr/>
        </p:nvSpPr>
        <p:spPr>
          <a:xfrm>
            <a:off x="2298613" y="38441"/>
            <a:ext cx="1800200" cy="1872208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3" name="Oval 14"/>
          <p:cNvSpPr/>
          <p:nvPr/>
        </p:nvSpPr>
        <p:spPr>
          <a:xfrm>
            <a:off x="384146" y="269491"/>
            <a:ext cx="1800200" cy="1872208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4" name="Oval 14"/>
          <p:cNvSpPr/>
          <p:nvPr/>
        </p:nvSpPr>
        <p:spPr>
          <a:xfrm>
            <a:off x="5811873" y="3236424"/>
            <a:ext cx="1800200" cy="1872208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5" name="Oval 14"/>
          <p:cNvSpPr/>
          <p:nvPr/>
        </p:nvSpPr>
        <p:spPr>
          <a:xfrm>
            <a:off x="3880340" y="3213239"/>
            <a:ext cx="1800200" cy="1872208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6" name="Oval 14"/>
          <p:cNvSpPr/>
          <p:nvPr/>
        </p:nvSpPr>
        <p:spPr>
          <a:xfrm>
            <a:off x="1936790" y="3240502"/>
            <a:ext cx="1800200" cy="1872208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3" name="Obdĺžnik 32"/>
          <p:cNvSpPr/>
          <p:nvPr/>
        </p:nvSpPr>
        <p:spPr>
          <a:xfrm>
            <a:off x="2246328" y="2353238"/>
            <a:ext cx="4325578" cy="622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NORMOVANÉ MNOŽSTVÁ NÁPOJOV</a:t>
            </a:r>
            <a:endParaRPr lang="sk-SK" b="1" dirty="0">
              <a:solidFill>
                <a:schemeClr val="tx1"/>
              </a:solidFill>
            </a:endParaRPr>
          </a:p>
        </p:txBody>
      </p:sp>
      <p:cxnSp>
        <p:nvCxnSpPr>
          <p:cNvPr id="60" name="Straight Connector 5"/>
          <p:cNvCxnSpPr>
            <a:endCxn id="56" idx="0"/>
          </p:cNvCxnSpPr>
          <p:nvPr/>
        </p:nvCxnSpPr>
        <p:spPr>
          <a:xfrm flipH="1">
            <a:off x="2836890" y="2787027"/>
            <a:ext cx="289604" cy="453475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BlokTextu 67"/>
          <p:cNvSpPr txBox="1"/>
          <p:nvPr/>
        </p:nvSpPr>
        <p:spPr>
          <a:xfrm>
            <a:off x="3578246" y="2672655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na 1 osobu</a:t>
            </a:r>
            <a:endParaRPr lang="sk-SK" dirty="0"/>
          </a:p>
        </p:txBody>
      </p:sp>
      <p:sp>
        <p:nvSpPr>
          <p:cNvPr id="69" name="Obdĺžnik 68"/>
          <p:cNvSpPr/>
          <p:nvPr/>
        </p:nvSpPr>
        <p:spPr>
          <a:xfrm>
            <a:off x="2256354" y="686185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altLang="ko-KR" b="1" dirty="0" smtClean="0">
                <a:solidFill>
                  <a:srgbClr val="FFFF00"/>
                </a:solidFill>
              </a:rPr>
              <a:t>BIELE VÍNO</a:t>
            </a:r>
            <a:endParaRPr lang="sk-SK" altLang="ko-KR" b="1" dirty="0">
              <a:solidFill>
                <a:srgbClr val="FFFF00"/>
              </a:solidFill>
            </a:endParaRPr>
          </a:p>
          <a:p>
            <a:pPr algn="ctr"/>
            <a:r>
              <a:rPr lang="sk-SK" altLang="ko-KR" b="1" dirty="0" smtClean="0">
                <a:solidFill>
                  <a:srgbClr val="FFFF00"/>
                </a:solidFill>
              </a:rPr>
              <a:t>0,1 </a:t>
            </a:r>
            <a:r>
              <a:rPr lang="sk-SK" altLang="ko-KR" b="1" dirty="0">
                <a:solidFill>
                  <a:srgbClr val="FFFF00"/>
                </a:solidFill>
              </a:rPr>
              <a:t>l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70" name="Obdĺžnik 69"/>
          <p:cNvSpPr/>
          <p:nvPr/>
        </p:nvSpPr>
        <p:spPr>
          <a:xfrm>
            <a:off x="384146" y="771026"/>
            <a:ext cx="1872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altLang="ko-KR" b="1" dirty="0" smtClean="0">
                <a:solidFill>
                  <a:srgbClr val="FF0000"/>
                </a:solidFill>
              </a:rPr>
              <a:t>ČERVENÉ VÍNO</a:t>
            </a:r>
            <a:endParaRPr lang="sk-SK" altLang="ko-KR" b="1" dirty="0">
              <a:solidFill>
                <a:srgbClr val="FF0000"/>
              </a:solidFill>
            </a:endParaRPr>
          </a:p>
          <a:p>
            <a:pPr algn="ctr"/>
            <a:r>
              <a:rPr lang="sk-SK" altLang="ko-KR" dirty="0" smtClean="0">
                <a:solidFill>
                  <a:srgbClr val="FF0000"/>
                </a:solidFill>
              </a:rPr>
              <a:t>0,15 l</a:t>
            </a:r>
            <a:r>
              <a:rPr lang="sk-SK" altLang="ko-KR" dirty="0" smtClean="0">
                <a:solidFill>
                  <a:schemeClr val="bg1"/>
                </a:solidFill>
              </a:rPr>
              <a:t> / 0,2 </a:t>
            </a:r>
            <a:r>
              <a:rPr lang="sk-SK" altLang="ko-KR" dirty="0">
                <a:solidFill>
                  <a:schemeClr val="bg1"/>
                </a:solidFill>
              </a:rPr>
              <a:t>l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1" name="Obdĺžnik 70"/>
          <p:cNvSpPr/>
          <p:nvPr/>
        </p:nvSpPr>
        <p:spPr>
          <a:xfrm>
            <a:off x="7241302" y="2134152"/>
            <a:ext cx="1872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altLang="ko-KR" b="1" dirty="0" smtClean="0">
                <a:solidFill>
                  <a:srgbClr val="0099FF"/>
                </a:solidFill>
              </a:rPr>
              <a:t>LIEHOVINY</a:t>
            </a:r>
            <a:endParaRPr lang="sk-SK" altLang="ko-KR" b="1" dirty="0">
              <a:solidFill>
                <a:srgbClr val="0099FF"/>
              </a:solidFill>
            </a:endParaRPr>
          </a:p>
          <a:p>
            <a:pPr algn="ctr"/>
            <a:r>
              <a:rPr lang="sk-SK" altLang="ko-KR" b="1" dirty="0" smtClean="0">
                <a:solidFill>
                  <a:srgbClr val="0099FF"/>
                </a:solidFill>
              </a:rPr>
              <a:t>0,04 l </a:t>
            </a:r>
            <a:r>
              <a:rPr lang="sk-SK" altLang="ko-KR" dirty="0" smtClean="0">
                <a:solidFill>
                  <a:schemeClr val="bg1"/>
                </a:solidFill>
              </a:rPr>
              <a:t>/ 0,03 l /</a:t>
            </a:r>
          </a:p>
          <a:p>
            <a:pPr algn="ctr"/>
            <a:r>
              <a:rPr lang="sk-SK" altLang="ko-KR" dirty="0" smtClean="0">
                <a:solidFill>
                  <a:schemeClr val="bg1"/>
                </a:solidFill>
              </a:rPr>
              <a:t>0,05 l / 0,02 l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2" name="Obdĺžnik 71"/>
          <p:cNvSpPr/>
          <p:nvPr/>
        </p:nvSpPr>
        <p:spPr>
          <a:xfrm>
            <a:off x="30009" y="2751574"/>
            <a:ext cx="1872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altLang="ko-KR" b="1" dirty="0" smtClean="0">
                <a:solidFill>
                  <a:srgbClr val="8F45C7"/>
                </a:solidFill>
              </a:rPr>
              <a:t>NEALKO, </a:t>
            </a:r>
          </a:p>
          <a:p>
            <a:pPr algn="ctr"/>
            <a:r>
              <a:rPr lang="sk-SK" altLang="ko-KR" b="1" dirty="0" smtClean="0">
                <a:solidFill>
                  <a:srgbClr val="66FF66"/>
                </a:solidFill>
              </a:rPr>
              <a:t>PIVO</a:t>
            </a:r>
            <a:endParaRPr lang="sk-SK" altLang="ko-KR" b="1" dirty="0">
              <a:solidFill>
                <a:srgbClr val="8F45C7"/>
              </a:solidFill>
            </a:endParaRPr>
          </a:p>
          <a:p>
            <a:pPr algn="ctr"/>
            <a:r>
              <a:rPr lang="sk-SK" altLang="ko-KR" b="1" dirty="0" smtClean="0">
                <a:solidFill>
                  <a:srgbClr val="8F45C7"/>
                </a:solidFill>
              </a:rPr>
              <a:t>0,2 </a:t>
            </a:r>
            <a:r>
              <a:rPr lang="sk-SK" altLang="ko-KR" b="1" dirty="0">
                <a:solidFill>
                  <a:srgbClr val="8F45C7"/>
                </a:solidFill>
              </a:rPr>
              <a:t>l</a:t>
            </a:r>
            <a:endParaRPr lang="ko-KR" altLang="en-US" b="1" dirty="0">
              <a:solidFill>
                <a:srgbClr val="8F45C7"/>
              </a:solidFill>
            </a:endParaRPr>
          </a:p>
        </p:txBody>
      </p:sp>
      <p:sp>
        <p:nvSpPr>
          <p:cNvPr id="74" name="Obdĺžnik 73"/>
          <p:cNvSpPr/>
          <p:nvPr/>
        </p:nvSpPr>
        <p:spPr>
          <a:xfrm>
            <a:off x="1936093" y="3871166"/>
            <a:ext cx="17410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altLang="ko-KR" b="1" dirty="0" smtClean="0">
                <a:solidFill>
                  <a:srgbClr val="996633"/>
                </a:solidFill>
              </a:rPr>
              <a:t>KÁVA</a:t>
            </a:r>
            <a:endParaRPr lang="sk-SK" altLang="ko-KR" b="1" dirty="0">
              <a:solidFill>
                <a:srgbClr val="996633"/>
              </a:solidFill>
            </a:endParaRPr>
          </a:p>
          <a:p>
            <a:pPr algn="ctr"/>
            <a:r>
              <a:rPr lang="sk-SK" altLang="ko-KR" b="1" dirty="0" smtClean="0">
                <a:solidFill>
                  <a:srgbClr val="996633"/>
                </a:solidFill>
              </a:rPr>
              <a:t>7 g</a:t>
            </a:r>
            <a:endParaRPr lang="ko-KR" altLang="en-US" b="1" dirty="0">
              <a:solidFill>
                <a:srgbClr val="996633"/>
              </a:solidFill>
            </a:endParaRPr>
          </a:p>
        </p:txBody>
      </p:sp>
      <p:sp>
        <p:nvSpPr>
          <p:cNvPr id="75" name="Obdĺžnik 74"/>
          <p:cNvSpPr/>
          <p:nvPr/>
        </p:nvSpPr>
        <p:spPr>
          <a:xfrm>
            <a:off x="5871074" y="3874614"/>
            <a:ext cx="1765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altLang="ko-KR" b="1" dirty="0" smtClean="0">
                <a:solidFill>
                  <a:schemeClr val="bg1"/>
                </a:solidFill>
              </a:rPr>
              <a:t>SMOTANA</a:t>
            </a:r>
            <a:endParaRPr lang="sk-SK" altLang="ko-KR" b="1" dirty="0">
              <a:solidFill>
                <a:schemeClr val="bg1"/>
              </a:solidFill>
            </a:endParaRPr>
          </a:p>
          <a:p>
            <a:pPr algn="ctr"/>
            <a:r>
              <a:rPr lang="sk-SK" altLang="ko-KR" b="1" dirty="0" smtClean="0">
                <a:solidFill>
                  <a:schemeClr val="bg1"/>
                </a:solidFill>
              </a:rPr>
              <a:t>10 g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76" name="Obdĺžnik 75"/>
          <p:cNvSpPr/>
          <p:nvPr/>
        </p:nvSpPr>
        <p:spPr>
          <a:xfrm>
            <a:off x="3818991" y="3875024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altLang="ko-KR" b="1" dirty="0" smtClean="0">
                <a:solidFill>
                  <a:schemeClr val="bg1"/>
                </a:solidFill>
              </a:rPr>
              <a:t>CUKOR</a:t>
            </a:r>
            <a:endParaRPr lang="sk-SK" altLang="ko-KR" b="1" dirty="0">
              <a:solidFill>
                <a:schemeClr val="bg1"/>
              </a:solidFill>
            </a:endParaRPr>
          </a:p>
          <a:p>
            <a:pPr algn="ctr"/>
            <a:r>
              <a:rPr lang="sk-SK" altLang="ko-KR" b="1" dirty="0" smtClean="0">
                <a:solidFill>
                  <a:schemeClr val="bg1"/>
                </a:solidFill>
              </a:rPr>
              <a:t>5 g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4288555" y="622007"/>
            <a:ext cx="17774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altLang="ko-KR" b="1" dirty="0">
                <a:solidFill>
                  <a:schemeClr val="bg1"/>
                </a:solidFill>
              </a:rPr>
              <a:t>ŠUMIVÉ VÍNO, </a:t>
            </a:r>
            <a:r>
              <a:rPr lang="sk-SK" altLang="ko-KR" b="1" dirty="0" smtClean="0">
                <a:solidFill>
                  <a:schemeClr val="bg1"/>
                </a:solidFill>
              </a:rPr>
              <a:t>VERMUT</a:t>
            </a:r>
          </a:p>
          <a:p>
            <a:pPr algn="ctr"/>
            <a:r>
              <a:rPr lang="sk-SK" altLang="ko-KR" b="1" dirty="0" smtClean="0">
                <a:solidFill>
                  <a:schemeClr val="bg1"/>
                </a:solidFill>
              </a:rPr>
              <a:t> </a:t>
            </a:r>
            <a:r>
              <a:rPr lang="sk-SK" altLang="ko-KR" b="1" dirty="0">
                <a:solidFill>
                  <a:schemeClr val="bg1"/>
                </a:solidFill>
              </a:rPr>
              <a:t>0,1 l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6" name="Obdĺžnik 15"/>
          <p:cNvSpPr/>
          <p:nvPr/>
        </p:nvSpPr>
        <p:spPr>
          <a:xfrm>
            <a:off x="6333269" y="473020"/>
            <a:ext cx="16000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altLang="ko-KR" b="1" dirty="0">
                <a:solidFill>
                  <a:schemeClr val="bg1"/>
                </a:solidFill>
              </a:rPr>
              <a:t>DEZERTNÉ </a:t>
            </a:r>
            <a:r>
              <a:rPr lang="sk-SK" altLang="ko-KR" b="1" dirty="0" smtClean="0">
                <a:solidFill>
                  <a:schemeClr val="bg1"/>
                </a:solidFill>
              </a:rPr>
              <a:t>VÍNO </a:t>
            </a:r>
            <a:endParaRPr lang="sk-SK" altLang="ko-KR" b="1" dirty="0">
              <a:solidFill>
                <a:schemeClr val="bg1"/>
              </a:solidFill>
            </a:endParaRPr>
          </a:p>
          <a:p>
            <a:pPr algn="ctr"/>
            <a:r>
              <a:rPr lang="sk-SK" altLang="ko-KR" b="1" dirty="0">
                <a:solidFill>
                  <a:schemeClr val="bg1"/>
                </a:solidFill>
              </a:rPr>
              <a:t>0,05  l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5" name="Oval 14"/>
          <p:cNvSpPr/>
          <p:nvPr/>
        </p:nvSpPr>
        <p:spPr>
          <a:xfrm>
            <a:off x="60729" y="2241304"/>
            <a:ext cx="1908211" cy="1944216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cxnSp>
        <p:nvCxnSpPr>
          <p:cNvPr id="40" name="Straight Connector 5"/>
          <p:cNvCxnSpPr/>
          <p:nvPr/>
        </p:nvCxnSpPr>
        <p:spPr>
          <a:xfrm>
            <a:off x="1833729" y="1949491"/>
            <a:ext cx="473760" cy="443909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5"/>
          <p:cNvCxnSpPr/>
          <p:nvPr/>
        </p:nvCxnSpPr>
        <p:spPr>
          <a:xfrm flipH="1">
            <a:off x="1925710" y="2781957"/>
            <a:ext cx="345034" cy="176142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40002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764">
        <p:circle/>
      </p:transition>
    </mc:Choice>
    <mc:Fallback>
      <p:transition spd="slow" advTm="104764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  <p:bldP spid="74" grpId="0"/>
      <p:bldP spid="75" grpId="0"/>
      <p:bldP spid="76" grpId="0"/>
      <p:bldP spid="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062898"/>
              </p:ext>
            </p:extLst>
          </p:nvPr>
        </p:nvGraphicFramePr>
        <p:xfrm>
          <a:off x="179512" y="373993"/>
          <a:ext cx="6696744" cy="3211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633"/>
                <a:gridCol w="576064"/>
                <a:gridCol w="504056"/>
                <a:gridCol w="562575"/>
                <a:gridCol w="654019"/>
                <a:gridCol w="642125"/>
                <a:gridCol w="576064"/>
                <a:gridCol w="936104"/>
                <a:gridCol w="936104"/>
              </a:tblGrid>
              <a:tr h="361655">
                <a:tc>
                  <a:txBody>
                    <a:bodyPr/>
                    <a:lstStyle/>
                    <a:p>
                      <a:pPr algn="ctr"/>
                      <a:endParaRPr lang="sk-SK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rgbClr val="002060"/>
                          </a:solidFill>
                        </a:rPr>
                        <a:t>A</a:t>
                      </a:r>
                      <a:endParaRPr lang="sk-SK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rgbClr val="002060"/>
                          </a:solidFill>
                        </a:rPr>
                        <a:t>B</a:t>
                      </a:r>
                      <a:endParaRPr lang="sk-SK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rgbClr val="002060"/>
                          </a:solidFill>
                        </a:rPr>
                        <a:t>C</a:t>
                      </a:r>
                      <a:endParaRPr lang="sk-SK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rgbClr val="002060"/>
                          </a:solidFill>
                        </a:rPr>
                        <a:t>D</a:t>
                      </a:r>
                      <a:endParaRPr lang="sk-SK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rgbClr val="002060"/>
                          </a:solidFill>
                        </a:rPr>
                        <a:t>E</a:t>
                      </a:r>
                      <a:endParaRPr lang="sk-SK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rgbClr val="002060"/>
                          </a:solidFill>
                        </a:rPr>
                        <a:t>F</a:t>
                      </a:r>
                      <a:endParaRPr lang="sk-SK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rgbClr val="002060"/>
                          </a:solidFill>
                        </a:rPr>
                        <a:t>G</a:t>
                      </a:r>
                      <a:endParaRPr lang="sk-SK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rgbClr val="002060"/>
                          </a:solidFill>
                        </a:rPr>
                        <a:t>H</a:t>
                      </a:r>
                      <a:endParaRPr lang="sk-SK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1173395">
                <a:tc rowSpan="2">
                  <a:txBody>
                    <a:bodyPr/>
                    <a:lstStyle/>
                    <a:p>
                      <a:r>
                        <a:rPr lang="sk-SK" sz="1400" dirty="0" smtClean="0">
                          <a:solidFill>
                            <a:schemeClr val="bg1"/>
                          </a:solidFill>
                        </a:rPr>
                        <a:t>Názov</a:t>
                      </a:r>
                    </a:p>
                    <a:p>
                      <a:r>
                        <a:rPr lang="sk-SK" sz="1400" dirty="0" smtClean="0">
                          <a:solidFill>
                            <a:schemeClr val="bg1"/>
                          </a:solidFill>
                        </a:rPr>
                        <a:t>nápoja</a:t>
                      </a:r>
                      <a:endParaRPr lang="sk-SK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sk-SK" sz="1200" dirty="0" smtClean="0">
                          <a:solidFill>
                            <a:schemeClr val="bg1"/>
                          </a:solidFill>
                        </a:rPr>
                        <a:t>Balenie</a:t>
                      </a:r>
                      <a:r>
                        <a:rPr lang="sk-SK" sz="1200" baseline="0" dirty="0" smtClean="0">
                          <a:solidFill>
                            <a:schemeClr val="bg1"/>
                          </a:solidFill>
                        </a:rPr>
                        <a:t> v l, kg</a:t>
                      </a:r>
                      <a:endParaRPr lang="sk-SK" sz="12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k-SK" sz="1000" dirty="0" smtClean="0">
                          <a:solidFill>
                            <a:schemeClr val="bg1"/>
                          </a:solidFill>
                        </a:rPr>
                        <a:t>Maloobchodná cena za balenie</a:t>
                      </a:r>
                      <a:endParaRPr lang="sk-SK" sz="10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00" dirty="0" smtClean="0">
                          <a:solidFill>
                            <a:schemeClr val="bg1"/>
                          </a:solidFill>
                        </a:rPr>
                        <a:t>Maloobchodná cena za l, kg, ks</a:t>
                      </a:r>
                    </a:p>
                    <a:p>
                      <a:endParaRPr lang="sk-SK" sz="10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00" dirty="0" smtClean="0">
                          <a:solidFill>
                            <a:schemeClr val="bg1"/>
                          </a:solidFill>
                        </a:rPr>
                        <a:t>Maloobchodná cena za l, kg, ks 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10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00" dirty="0" smtClean="0">
                          <a:solidFill>
                            <a:schemeClr val="bg1"/>
                          </a:solidFill>
                        </a:rPr>
                        <a:t>+    </a:t>
                      </a:r>
                      <a:r>
                        <a:rPr lang="sk-SK" sz="1000" baseline="0" dirty="0" smtClean="0">
                          <a:solidFill>
                            <a:schemeClr val="bg1"/>
                          </a:solidFill>
                        </a:rPr>
                        <a:t>    </a:t>
                      </a:r>
                      <a:r>
                        <a:rPr lang="sk-SK" sz="1000" dirty="0" smtClean="0">
                          <a:solidFill>
                            <a:schemeClr val="bg1"/>
                          </a:solidFill>
                        </a:rPr>
                        <a:t>%</a:t>
                      </a: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sk-SK" sz="1000" dirty="0" smtClean="0">
                          <a:solidFill>
                            <a:schemeClr val="bg1"/>
                          </a:solidFill>
                        </a:rPr>
                        <a:t>Normované množstvo  v l,   kg</a:t>
                      </a:r>
                      <a:endParaRPr lang="sk-SK" sz="10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k-SK" sz="1100" dirty="0" smtClean="0">
                          <a:solidFill>
                            <a:schemeClr val="bg1"/>
                          </a:solidFill>
                        </a:rPr>
                        <a:t>Kalkulačná </a:t>
                      </a:r>
                    </a:p>
                    <a:p>
                      <a:r>
                        <a:rPr lang="sk-SK" sz="1100" dirty="0" smtClean="0">
                          <a:solidFill>
                            <a:schemeClr val="bg1"/>
                          </a:solidFill>
                        </a:rPr>
                        <a:t>cena  pre 1 </a:t>
                      </a:r>
                    </a:p>
                    <a:p>
                      <a:r>
                        <a:rPr lang="sk-SK" sz="1100" dirty="0" smtClean="0">
                          <a:solidFill>
                            <a:schemeClr val="bg1"/>
                          </a:solidFill>
                        </a:rPr>
                        <a:t>osobu</a:t>
                      </a:r>
                      <a:endParaRPr lang="sk-SK" sz="11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endParaRPr lang="sk-SK" sz="11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sk-SK" sz="1100" dirty="0" smtClean="0">
                          <a:solidFill>
                            <a:schemeClr val="bg1"/>
                          </a:solidFill>
                        </a:rPr>
                        <a:t>Normované množstvo</a:t>
                      </a:r>
                    </a:p>
                    <a:p>
                      <a:r>
                        <a:rPr lang="sk-SK" sz="1100" dirty="0" smtClean="0">
                          <a:solidFill>
                            <a:schemeClr val="bg1"/>
                          </a:solidFill>
                        </a:rPr>
                        <a:t>pre      osôb</a:t>
                      </a:r>
                      <a:endParaRPr lang="sk-SK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1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sk-SK" sz="1100" dirty="0" smtClean="0">
                          <a:solidFill>
                            <a:schemeClr val="bg1"/>
                          </a:solidFill>
                        </a:rPr>
                        <a:t>Kalkulačná cena</a:t>
                      </a:r>
                    </a:p>
                    <a:p>
                      <a:endParaRPr lang="sk-SK" sz="11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sk-SK" sz="1100" dirty="0" smtClean="0">
                          <a:solidFill>
                            <a:schemeClr val="bg1"/>
                          </a:solidFill>
                        </a:rPr>
                        <a:t>pre      osôb</a:t>
                      </a:r>
                      <a:endParaRPr lang="sk-SK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05061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100" dirty="0" smtClean="0">
                          <a:solidFill>
                            <a:schemeClr val="bg1"/>
                          </a:solidFill>
                        </a:rPr>
                        <a:t>€</a:t>
                      </a:r>
                      <a:endParaRPr lang="sk-SK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sk-SK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100" dirty="0" smtClean="0">
                          <a:solidFill>
                            <a:schemeClr val="bg1"/>
                          </a:solidFill>
                        </a:rPr>
                        <a:t>€</a:t>
                      </a:r>
                      <a:endParaRPr lang="sk-SK" sz="1100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100" dirty="0" smtClean="0">
                          <a:solidFill>
                            <a:schemeClr val="bg1"/>
                          </a:solidFill>
                        </a:rPr>
                        <a:t>€</a:t>
                      </a:r>
                    </a:p>
                    <a:p>
                      <a:endParaRPr lang="sk-SK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100" dirty="0" smtClean="0">
                          <a:solidFill>
                            <a:schemeClr val="bg1"/>
                          </a:solidFill>
                        </a:rPr>
                        <a:t>€</a:t>
                      </a:r>
                      <a:endParaRPr lang="sk-SK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100" dirty="0" smtClean="0">
                          <a:solidFill>
                            <a:schemeClr val="bg1"/>
                          </a:solidFill>
                        </a:rPr>
                        <a:t>€</a:t>
                      </a:r>
                      <a:endParaRPr lang="sk-SK" sz="1100" dirty="0"/>
                    </a:p>
                  </a:txBody>
                  <a:tcPr>
                    <a:noFill/>
                  </a:tcPr>
                </a:tc>
              </a:tr>
              <a:tr h="437376">
                <a:tc>
                  <a:txBody>
                    <a:bodyPr/>
                    <a:lstStyle/>
                    <a:p>
                      <a:r>
                        <a:rPr lang="sk-SK" sz="1200" b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P</a:t>
                      </a:r>
                      <a:r>
                        <a:rPr lang="pt-BR" sz="1200" b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omarančový </a:t>
                      </a:r>
                      <a:endParaRPr lang="sk-SK" sz="1200" b="1" dirty="0" smtClean="0">
                        <a:solidFill>
                          <a:srgbClr val="0070C0"/>
                        </a:solidFill>
                        <a:latin typeface="+mj-lt"/>
                      </a:endParaRPr>
                    </a:p>
                    <a:p>
                      <a:r>
                        <a:rPr lang="pt-BR" sz="1200" b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džús</a:t>
                      </a:r>
                      <a:endParaRPr lang="sk-SK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0,5</a:t>
                      </a:r>
                      <a:r>
                        <a:rPr lang="sk-SK" sz="1200" b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00</a:t>
                      </a:r>
                    </a:p>
                    <a:p>
                      <a:pPr algn="ctr"/>
                      <a:endParaRPr lang="sk-SK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0,75</a:t>
                      </a:r>
                      <a:r>
                        <a:rPr lang="sk-SK" sz="1200" b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 </a:t>
                      </a:r>
                      <a:endParaRPr lang="sk-SK" sz="1200" dirty="0" smtClean="0">
                        <a:latin typeface="+mj-lt"/>
                      </a:endParaRPr>
                    </a:p>
                    <a:p>
                      <a:pPr algn="ctr"/>
                      <a:endParaRPr lang="sk-SK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1,5</a:t>
                      </a:r>
                      <a:r>
                        <a:rPr lang="sk-SK" sz="1200" b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0</a:t>
                      </a:r>
                      <a:r>
                        <a:rPr lang="pt-BR" sz="1200" b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0</a:t>
                      </a:r>
                      <a:endParaRPr lang="sk-SK" sz="1200" dirty="0" smtClean="0">
                        <a:latin typeface="+mj-lt"/>
                      </a:endParaRPr>
                    </a:p>
                    <a:p>
                      <a:pPr algn="ctr"/>
                      <a:endParaRPr lang="sk-SK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3,300</a:t>
                      </a:r>
                      <a:endParaRPr lang="sk-SK" sz="1200" dirty="0" smtClean="0">
                        <a:latin typeface="+mj-lt"/>
                      </a:endParaRPr>
                    </a:p>
                    <a:p>
                      <a:pPr algn="ctr"/>
                      <a:endParaRPr lang="sk-SK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0,20</a:t>
                      </a:r>
                      <a:r>
                        <a:rPr lang="sk-SK" sz="1200" b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0</a:t>
                      </a:r>
                      <a:endParaRPr lang="sk-SK" sz="1200" dirty="0" smtClean="0">
                        <a:latin typeface="+mj-lt"/>
                      </a:endParaRPr>
                    </a:p>
                    <a:p>
                      <a:pPr algn="ctr"/>
                      <a:endParaRPr lang="sk-SK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0,660</a:t>
                      </a:r>
                      <a:endParaRPr lang="sk-SK" sz="1200" dirty="0" smtClean="0">
                        <a:latin typeface="+mj-lt"/>
                      </a:endParaRPr>
                    </a:p>
                    <a:p>
                      <a:pPr algn="ctr"/>
                      <a:endParaRPr lang="sk-SK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4,000</a:t>
                      </a:r>
                      <a:endParaRPr lang="sk-SK" sz="1200" dirty="0" smtClean="0">
                        <a:latin typeface="+mj-lt"/>
                      </a:endParaRPr>
                    </a:p>
                    <a:p>
                      <a:pPr algn="ctr"/>
                      <a:endParaRPr lang="sk-SK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13,200</a:t>
                      </a:r>
                      <a:endParaRPr lang="sk-SK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</a:tr>
              <a:tr h="316074">
                <a:tc>
                  <a:txBody>
                    <a:bodyPr/>
                    <a:lstStyle/>
                    <a:p>
                      <a:r>
                        <a:rPr lang="sk-SK" sz="1200" b="1" dirty="0" smtClean="0">
                          <a:solidFill>
                            <a:srgbClr val="66FF66"/>
                          </a:solidFill>
                          <a:latin typeface="+mj-lt"/>
                          <a:ea typeface="Times New Roman"/>
                        </a:rPr>
                        <a:t>Mirinda</a:t>
                      </a:r>
                      <a:endParaRPr lang="sk-SK" sz="1200" dirty="0">
                        <a:solidFill>
                          <a:srgbClr val="66FF66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solidFill>
                            <a:srgbClr val="66FF66"/>
                          </a:solidFill>
                          <a:latin typeface="+mj-lt"/>
                        </a:rPr>
                        <a:t>1,500</a:t>
                      </a:r>
                      <a:endParaRPr lang="sk-SK" sz="1200" dirty="0">
                        <a:solidFill>
                          <a:srgbClr val="66FF66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dirty="0" smtClean="0">
                          <a:solidFill>
                            <a:srgbClr val="66FF66"/>
                          </a:solidFill>
                          <a:latin typeface="+mj-lt"/>
                        </a:rPr>
                        <a:t>1,23</a:t>
                      </a:r>
                      <a:endParaRPr lang="sk-SK" sz="1200" dirty="0">
                        <a:solidFill>
                          <a:srgbClr val="66FF66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dirty="0" smtClean="0">
                          <a:solidFill>
                            <a:srgbClr val="66FF66"/>
                          </a:solidFill>
                          <a:latin typeface="+mj-lt"/>
                        </a:rPr>
                        <a:t>0,820</a:t>
                      </a:r>
                      <a:endParaRPr lang="sk-SK" sz="1200" dirty="0">
                        <a:solidFill>
                          <a:srgbClr val="66FF66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dirty="0" smtClean="0">
                          <a:solidFill>
                            <a:srgbClr val="66FF66"/>
                          </a:solidFill>
                          <a:latin typeface="+mj-lt"/>
                        </a:rPr>
                        <a:t>1,804</a:t>
                      </a:r>
                      <a:endParaRPr lang="sk-SK" sz="1200" dirty="0">
                        <a:solidFill>
                          <a:srgbClr val="66FF66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dirty="0" smtClean="0">
                          <a:solidFill>
                            <a:srgbClr val="66FF66"/>
                          </a:solidFill>
                          <a:latin typeface="+mj-lt"/>
                        </a:rPr>
                        <a:t>0,200</a:t>
                      </a:r>
                      <a:endParaRPr lang="sk-SK" sz="1200" dirty="0">
                        <a:solidFill>
                          <a:srgbClr val="66FF66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dirty="0" smtClean="0">
                          <a:solidFill>
                            <a:srgbClr val="66FF66"/>
                          </a:solidFill>
                          <a:latin typeface="+mj-lt"/>
                        </a:rPr>
                        <a:t>0,361</a:t>
                      </a:r>
                      <a:endParaRPr lang="sk-SK" sz="1200" dirty="0">
                        <a:solidFill>
                          <a:srgbClr val="66FF66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solidFill>
                            <a:srgbClr val="66FF66"/>
                          </a:solidFill>
                          <a:latin typeface="+mj-lt"/>
                        </a:rPr>
                        <a:t>4,000</a:t>
                      </a:r>
                      <a:endParaRPr lang="sk-SK" sz="1200" dirty="0">
                        <a:solidFill>
                          <a:srgbClr val="66FF66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dirty="0" smtClean="0">
                          <a:solidFill>
                            <a:srgbClr val="66FF66"/>
                          </a:solidFill>
                          <a:latin typeface="+mj-lt"/>
                        </a:rPr>
                        <a:t>7,220</a:t>
                      </a:r>
                      <a:endParaRPr lang="sk-SK" sz="1200" dirty="0">
                        <a:solidFill>
                          <a:srgbClr val="66FF66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</a:tr>
              <a:tr h="361655">
                <a:tc>
                  <a:txBody>
                    <a:bodyPr/>
                    <a:lstStyle/>
                    <a:p>
                      <a:r>
                        <a:rPr lang="sk-SK" dirty="0" smtClean="0">
                          <a:solidFill>
                            <a:schemeClr val="bg1"/>
                          </a:solidFill>
                        </a:rPr>
                        <a:t>Spolu</a:t>
                      </a:r>
                      <a:endParaRPr lang="sk-S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b="1" dirty="0" smtClean="0">
                          <a:solidFill>
                            <a:srgbClr val="FF0000"/>
                          </a:solidFill>
                        </a:rPr>
                        <a:t>20, 42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Zástupný symbol textu 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288032"/>
          </a:xfrm>
        </p:spPr>
        <p:txBody>
          <a:bodyPr/>
          <a:lstStyle/>
          <a:p>
            <a:r>
              <a:rPr lang="sk-SK" sz="2000" b="1" dirty="0" smtClean="0"/>
              <a:t>SCHÉMA PREPOČTU</a:t>
            </a:r>
            <a:endParaRPr lang="sk-SK" sz="2000" b="1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512" y="3718942"/>
            <a:ext cx="8784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kumimoji="0" lang="sk-SK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Stĺpec </a:t>
            </a:r>
            <a:r>
              <a:rPr kumimoji="0" lang="sk-SK" sz="16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A,B</a:t>
            </a:r>
            <a:r>
              <a:rPr kumimoji="0" lang="sk-SK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táto hodnota býva vždy daná v zadaní, netreba ju prepočítať</a:t>
            </a:r>
            <a:endParaRPr kumimoji="0" lang="sk-SK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kumimoji="0" lang="sk-SK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Prepočet hodnôt stĺpca </a:t>
            </a:r>
            <a:r>
              <a:rPr kumimoji="0" lang="sk-SK" sz="16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sk-SK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sk-SK" sz="16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(1/A)x B </a:t>
            </a:r>
            <a:r>
              <a:rPr kumimoji="0" lang="sk-SK" sz="160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kumimoji="0" lang="sk-SK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Prepočet hodnôt stĺpca </a:t>
            </a:r>
            <a:r>
              <a:rPr kumimoji="0" lang="sk-SK" sz="16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sk-SK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sk-SK" sz="16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C+(prirážka/100 x C)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kumimoji="0" lang="sk-SK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Prepočet hodnôt stĺpca </a:t>
            </a:r>
            <a:r>
              <a:rPr kumimoji="0" lang="sk-SK" sz="16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E:</a:t>
            </a:r>
            <a:r>
              <a:rPr kumimoji="0" lang="sk-SK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je hodnota, ktorú musíš ovládať naspamäť , resp.</a:t>
            </a:r>
            <a:endParaRPr kumimoji="0" lang="sk-SK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kumimoji="0" lang="sk-SK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Prepočet hodnôt stĺpca </a:t>
            </a:r>
            <a:r>
              <a:rPr kumimoji="0" lang="sk-SK" sz="16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F:  </a:t>
            </a:r>
            <a:r>
              <a:rPr kumimoji="0" lang="sk-SK" sz="160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DxE</a:t>
            </a:r>
            <a:r>
              <a:rPr kumimoji="0" lang="sk-SK" sz="16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k-SK" sz="160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</a:t>
            </a:r>
            <a:r>
              <a:rPr kumimoji="0" lang="sk-SK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Prepočet hodnôt stĺpca </a:t>
            </a:r>
            <a:r>
              <a:rPr kumimoji="0" lang="sk-SK" sz="16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G: E x počet osôb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kumimoji="0" lang="sk-SK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Prepočet hodnôt stĺpca </a:t>
            </a:r>
            <a:r>
              <a:rPr kumimoji="0" lang="sk-SK" sz="16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H: F x počet osôb</a:t>
            </a:r>
          </a:p>
        </p:txBody>
      </p:sp>
      <p:sp>
        <p:nvSpPr>
          <p:cNvPr id="7" name="Obdĺžnik 6"/>
          <p:cNvSpPr/>
          <p:nvPr/>
        </p:nvSpPr>
        <p:spPr>
          <a:xfrm>
            <a:off x="6950571" y="771550"/>
            <a:ext cx="20859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b="1" dirty="0">
                <a:solidFill>
                  <a:srgbClr val="FFFF00"/>
                </a:solidFill>
              </a:rPr>
              <a:t>Príklad</a:t>
            </a:r>
            <a:r>
              <a:rPr lang="sk-SK" sz="1600" dirty="0">
                <a:solidFill>
                  <a:srgbClr val="FFFF00"/>
                </a:solidFill>
              </a:rPr>
              <a:t>: Vynormujte </a:t>
            </a:r>
            <a:r>
              <a:rPr lang="sk-SK" sz="1600" dirty="0" smtClean="0">
                <a:solidFill>
                  <a:srgbClr val="FFFF00"/>
                </a:solidFill>
              </a:rPr>
              <a:t>nápoje </a:t>
            </a:r>
            <a:r>
              <a:rPr lang="sk-SK" sz="1600" dirty="0">
                <a:solidFill>
                  <a:srgbClr val="FFFF00"/>
                </a:solidFill>
              </a:rPr>
              <a:t>pre 20 hostí </a:t>
            </a:r>
            <a:endParaRPr lang="sk-SK" sz="1600" dirty="0" smtClean="0">
              <a:solidFill>
                <a:srgbClr val="FFFF00"/>
              </a:solidFill>
            </a:endParaRPr>
          </a:p>
          <a:p>
            <a:r>
              <a:rPr lang="sk-SK" sz="1600" dirty="0" smtClean="0">
                <a:solidFill>
                  <a:srgbClr val="FFFF00"/>
                </a:solidFill>
              </a:rPr>
              <a:t>so</a:t>
            </a:r>
            <a:r>
              <a:rPr lang="sk-SK" sz="1600" dirty="0">
                <a:solidFill>
                  <a:srgbClr val="FFFF00"/>
                </a:solidFill>
              </a:rPr>
              <a:t> 120% prirážkou. </a:t>
            </a:r>
            <a:r>
              <a:rPr lang="sk-SK" sz="1600" b="1" dirty="0">
                <a:solidFill>
                  <a:srgbClr val="FFFF00"/>
                </a:solidFill>
              </a:rPr>
              <a:t>Nápoje</a:t>
            </a:r>
            <a:r>
              <a:rPr lang="sk-SK" sz="1600" dirty="0">
                <a:solidFill>
                  <a:srgbClr val="FFFF00"/>
                </a:solidFill>
              </a:rPr>
              <a:t>: </a:t>
            </a:r>
            <a:endParaRPr lang="sk-SK" sz="1600" dirty="0" smtClean="0">
              <a:solidFill>
                <a:srgbClr val="FFFF00"/>
              </a:solidFill>
            </a:endParaRPr>
          </a:p>
          <a:p>
            <a:r>
              <a:rPr lang="sk-SK" sz="1600" dirty="0" smtClean="0">
                <a:solidFill>
                  <a:srgbClr val="0099FF"/>
                </a:solidFill>
              </a:rPr>
              <a:t>pomarančový </a:t>
            </a:r>
            <a:r>
              <a:rPr lang="sk-SK" sz="1600" dirty="0">
                <a:solidFill>
                  <a:srgbClr val="0099FF"/>
                </a:solidFill>
              </a:rPr>
              <a:t>džús </a:t>
            </a:r>
            <a:endParaRPr lang="sk-SK" sz="1600" dirty="0" smtClean="0">
              <a:solidFill>
                <a:srgbClr val="0099FF"/>
              </a:solidFill>
            </a:endParaRPr>
          </a:p>
          <a:p>
            <a:r>
              <a:rPr lang="sk-SK" sz="1600" dirty="0" smtClean="0">
                <a:solidFill>
                  <a:srgbClr val="0099FF"/>
                </a:solidFill>
              </a:rPr>
              <a:t>(</a:t>
            </a:r>
            <a:r>
              <a:rPr lang="sk-SK" sz="1600" dirty="0">
                <a:solidFill>
                  <a:srgbClr val="0099FF"/>
                </a:solidFill>
              </a:rPr>
              <a:t>balenie 500ml, cena 0,75 €), </a:t>
            </a:r>
            <a:endParaRPr lang="sk-SK" sz="1600" dirty="0" smtClean="0">
              <a:solidFill>
                <a:srgbClr val="0099FF"/>
              </a:solidFill>
            </a:endParaRPr>
          </a:p>
          <a:p>
            <a:r>
              <a:rPr lang="sk-SK" sz="1600" dirty="0" smtClean="0">
                <a:solidFill>
                  <a:srgbClr val="66FF66"/>
                </a:solidFill>
              </a:rPr>
              <a:t>mirinda </a:t>
            </a:r>
            <a:r>
              <a:rPr lang="sk-SK" sz="1600" dirty="0">
                <a:solidFill>
                  <a:srgbClr val="66FF66"/>
                </a:solidFill>
              </a:rPr>
              <a:t>(balenie </a:t>
            </a:r>
            <a:r>
              <a:rPr lang="sk-SK" sz="1600" dirty="0" smtClean="0">
                <a:solidFill>
                  <a:srgbClr val="66FF66"/>
                </a:solidFill>
              </a:rPr>
              <a:t>1,5l</a:t>
            </a:r>
            <a:r>
              <a:rPr lang="sk-SK" sz="1600" dirty="0">
                <a:solidFill>
                  <a:srgbClr val="66FF66"/>
                </a:solidFill>
              </a:rPr>
              <a:t>, cena 1,23 €)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4428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918">
        <p:circle/>
      </p:transition>
    </mc:Choice>
    <mc:Fallback>
      <p:transition spd="slow" advTm="37918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altLang="ko-KR" dirty="0" smtClean="0"/>
              <a:t>ÚLOHY NA PRECVIČENIE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5496" y="3326110"/>
            <a:ext cx="1489439" cy="288032"/>
          </a:xfrm>
        </p:spPr>
        <p:txBody>
          <a:bodyPr/>
          <a:lstStyle/>
          <a:p>
            <a:pPr lvl="0" algn="ctr"/>
            <a:r>
              <a:rPr lang="sk-SK" altLang="ko-KR" sz="1050" b="1" dirty="0" smtClean="0">
                <a:solidFill>
                  <a:schemeClr val="bg1"/>
                </a:solidFill>
              </a:rPr>
              <a:t>KALKULAČNÝ LIST NA STIAHNUTIE</a:t>
            </a:r>
            <a:endParaRPr lang="en-US" altLang="ko-KR" sz="1050" b="1" dirty="0">
              <a:solidFill>
                <a:schemeClr val="bg1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339752" y="964158"/>
            <a:ext cx="869149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1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11760" y="1491630"/>
            <a:ext cx="3110062" cy="2717859"/>
            <a:chOff x="1062658" y="3944615"/>
            <a:chExt cx="1728192" cy="1206569"/>
          </a:xfrm>
        </p:grpSpPr>
        <p:sp>
          <p:nvSpPr>
            <p:cNvPr id="7" name="TextBox 6"/>
            <p:cNvSpPr txBox="1"/>
            <p:nvPr/>
          </p:nvSpPr>
          <p:spPr>
            <a:xfrm>
              <a:off x="1062658" y="3944615"/>
              <a:ext cx="1728192" cy="3905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 err="1">
                  <a:solidFill>
                    <a:srgbClr val="002060"/>
                  </a:solidFill>
                  <a:cs typeface="Arial" pitchFamily="34" charset="0"/>
                </a:rPr>
                <a:t>Vykalkulujte</a:t>
              </a:r>
              <a:r>
                <a:rPr lang="en-US" altLang="ko-KR" sz="1400" b="1" dirty="0">
                  <a:solidFill>
                    <a:srgbClr val="002060"/>
                  </a:solidFill>
                  <a:cs typeface="Arial" pitchFamily="34" charset="0"/>
                </a:rPr>
                <a:t> </a:t>
              </a:r>
              <a:endParaRPr lang="sk-SK" altLang="ko-KR" sz="1400" b="1" dirty="0" smtClean="0">
                <a:solidFill>
                  <a:srgbClr val="002060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400" b="1" dirty="0" smtClean="0">
                  <a:solidFill>
                    <a:srgbClr val="002060"/>
                  </a:solidFill>
                  <a:cs typeface="Arial" pitchFamily="34" charset="0"/>
                </a:rPr>
                <a:t>pre </a:t>
              </a:r>
              <a:r>
                <a:rPr lang="en-US" altLang="ko-KR" sz="1400" b="1" dirty="0">
                  <a:solidFill>
                    <a:srgbClr val="002060"/>
                  </a:solidFill>
                  <a:cs typeface="Arial" pitchFamily="34" charset="0"/>
                </a:rPr>
                <a:t>25 </a:t>
              </a:r>
              <a:r>
                <a:rPr lang="en-US" altLang="ko-KR" sz="1400" b="1" dirty="0" err="1">
                  <a:solidFill>
                    <a:srgbClr val="002060"/>
                  </a:solidFill>
                  <a:cs typeface="Arial" pitchFamily="34" charset="0"/>
                </a:rPr>
                <a:t>osôb</a:t>
              </a:r>
              <a:r>
                <a:rPr lang="en-US" altLang="ko-KR" sz="1400" b="1" dirty="0">
                  <a:solidFill>
                    <a:srgbClr val="002060"/>
                  </a:solidFill>
                  <a:cs typeface="Arial" pitchFamily="34" charset="0"/>
                </a:rPr>
                <a:t> </a:t>
              </a:r>
              <a:endParaRPr lang="sk-SK" altLang="ko-KR" sz="1400" b="1" dirty="0" smtClean="0">
                <a:solidFill>
                  <a:srgbClr val="002060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400" b="1" dirty="0" smtClean="0">
                  <a:solidFill>
                    <a:srgbClr val="002060"/>
                  </a:solidFill>
                  <a:cs typeface="Arial" pitchFamily="34" charset="0"/>
                </a:rPr>
                <a:t>so </a:t>
              </a:r>
              <a:r>
                <a:rPr lang="en-US" altLang="ko-KR" sz="1400" b="1" dirty="0">
                  <a:solidFill>
                    <a:srgbClr val="002060"/>
                  </a:solidFill>
                  <a:cs typeface="Arial" pitchFamily="34" charset="0"/>
                </a:rPr>
                <a:t>140 % </a:t>
              </a:r>
              <a:r>
                <a:rPr lang="en-US" altLang="ko-KR" sz="1400" b="1" dirty="0" err="1">
                  <a:solidFill>
                    <a:srgbClr val="002060"/>
                  </a:solidFill>
                  <a:cs typeface="Arial" pitchFamily="34" charset="0"/>
                </a:rPr>
                <a:t>prirážkou</a:t>
              </a:r>
              <a:r>
                <a:rPr lang="en-US" altLang="ko-KR" sz="1400" b="1" dirty="0">
                  <a:solidFill>
                    <a:srgbClr val="002060"/>
                  </a:solidFill>
                  <a:cs typeface="Arial" pitchFamily="34" charset="0"/>
                </a:rPr>
                <a:t> </a:t>
              </a:r>
              <a:endParaRPr lang="sk-SK" altLang="ko-KR" sz="1400" b="1" dirty="0" smtClean="0">
                <a:solidFill>
                  <a:srgbClr val="002060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400" b="1" dirty="0" err="1" smtClean="0">
                  <a:solidFill>
                    <a:srgbClr val="002060"/>
                  </a:solidFill>
                  <a:cs typeface="Arial" pitchFamily="34" charset="0"/>
                </a:rPr>
                <a:t>tieto</a:t>
              </a:r>
              <a:r>
                <a:rPr lang="en-US" altLang="ko-KR" sz="1400" b="1" dirty="0" smtClean="0">
                  <a:solidFill>
                    <a:srgbClr val="002060"/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rgbClr val="002060"/>
                  </a:solidFill>
                  <a:cs typeface="Arial" pitchFamily="34" charset="0"/>
                </a:rPr>
                <a:t>nápoje</a:t>
              </a:r>
              <a:r>
                <a:rPr lang="en-US" altLang="ko-KR" sz="1400" b="1" dirty="0">
                  <a:solidFill>
                    <a:srgbClr val="002060"/>
                  </a:solidFill>
                  <a:cs typeface="Arial" pitchFamily="34" charset="0"/>
                </a:rPr>
                <a:t>: </a:t>
              </a:r>
              <a:endParaRPr lang="ko-KR" altLang="en-US" sz="1400" b="1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62658" y="4153751"/>
              <a:ext cx="1728192" cy="9974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sk-SK" altLang="ko-KR" sz="1400" dirty="0" smtClean="0">
                <a:solidFill>
                  <a:srgbClr val="002060"/>
                </a:solidFill>
                <a:cs typeface="Arial" pitchFamily="34" charset="0"/>
              </a:endParaRPr>
            </a:p>
            <a:p>
              <a:endParaRPr lang="sk-SK" altLang="ko-KR" sz="1400" dirty="0" smtClean="0">
                <a:solidFill>
                  <a:srgbClr val="002060"/>
                </a:solidFill>
                <a:cs typeface="Arial" pitchFamily="34" charset="0"/>
              </a:endParaRPr>
            </a:p>
            <a:p>
              <a:r>
                <a:rPr lang="en-US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Müller Thurgau</a:t>
              </a:r>
              <a:r>
                <a:rPr lang="sk-SK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    </a:t>
              </a:r>
              <a:r>
                <a:rPr lang="en-US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 </a:t>
              </a:r>
              <a:r>
                <a:rPr lang="sk-SK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    </a:t>
              </a:r>
              <a:r>
                <a:rPr lang="en-US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0,75l</a:t>
              </a:r>
              <a:r>
                <a:rPr lang="sk-SK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   -  </a:t>
              </a:r>
              <a:r>
                <a:rPr lang="en-US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3,40</a:t>
              </a:r>
              <a:r>
                <a:rPr lang="en-US" altLang="ko-KR" sz="1400" dirty="0">
                  <a:solidFill>
                    <a:srgbClr val="002060"/>
                  </a:solidFill>
                  <a:cs typeface="Arial" pitchFamily="34" charset="0"/>
                </a:rPr>
                <a:t>,-€, </a:t>
              </a:r>
            </a:p>
            <a:p>
              <a:r>
                <a:rPr lang="en-US" altLang="ko-KR" sz="1400" dirty="0" err="1">
                  <a:solidFill>
                    <a:srgbClr val="002060"/>
                  </a:solidFill>
                  <a:cs typeface="Arial" pitchFamily="34" charset="0"/>
                </a:rPr>
                <a:t>ananásový</a:t>
              </a:r>
              <a:r>
                <a:rPr lang="en-US" altLang="ko-KR" sz="1400" dirty="0">
                  <a:solidFill>
                    <a:srgbClr val="002060"/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rgbClr val="002060"/>
                  </a:solidFill>
                  <a:cs typeface="Arial" pitchFamily="34" charset="0"/>
                </a:rPr>
                <a:t>džús</a:t>
              </a:r>
              <a:r>
                <a:rPr lang="en-US" altLang="ko-KR" sz="1400" dirty="0">
                  <a:solidFill>
                    <a:srgbClr val="002060"/>
                  </a:solidFill>
                  <a:cs typeface="Arial" pitchFamily="34" charset="0"/>
                </a:rPr>
                <a:t> </a:t>
              </a:r>
              <a:r>
                <a:rPr lang="sk-SK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      </a:t>
              </a:r>
              <a:r>
                <a:rPr lang="en-US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1 </a:t>
              </a:r>
              <a:r>
                <a:rPr lang="en-US" altLang="ko-KR" sz="1400" dirty="0">
                  <a:solidFill>
                    <a:srgbClr val="002060"/>
                  </a:solidFill>
                  <a:cs typeface="Arial" pitchFamily="34" charset="0"/>
                </a:rPr>
                <a:t>l </a:t>
              </a:r>
              <a:r>
                <a:rPr lang="sk-SK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 </a:t>
              </a:r>
              <a:r>
                <a:rPr lang="en-US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 </a:t>
              </a:r>
              <a:r>
                <a:rPr lang="sk-SK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    -  </a:t>
              </a:r>
              <a:r>
                <a:rPr lang="en-US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1,12</a:t>
              </a:r>
              <a:r>
                <a:rPr lang="en-US" altLang="ko-KR" sz="1400" dirty="0">
                  <a:solidFill>
                    <a:srgbClr val="002060"/>
                  </a:solidFill>
                  <a:cs typeface="Arial" pitchFamily="34" charset="0"/>
                </a:rPr>
                <a:t>,-€</a:t>
              </a:r>
            </a:p>
            <a:p>
              <a:r>
                <a:rPr lang="en-US" altLang="ko-KR" sz="1400" dirty="0" err="1">
                  <a:solidFill>
                    <a:srgbClr val="002060"/>
                  </a:solidFill>
                  <a:cs typeface="Arial" pitchFamily="34" charset="0"/>
                </a:rPr>
                <a:t>Frankovka</a:t>
              </a:r>
              <a:r>
                <a:rPr lang="en-US" altLang="ko-KR" sz="1400" dirty="0">
                  <a:solidFill>
                    <a:srgbClr val="002060"/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rgbClr val="002060"/>
                  </a:solidFill>
                  <a:cs typeface="Arial" pitchFamily="34" charset="0"/>
                </a:rPr>
                <a:t>modrá</a:t>
              </a:r>
              <a:r>
                <a:rPr lang="en-US" altLang="ko-KR" sz="1400" dirty="0">
                  <a:solidFill>
                    <a:srgbClr val="002060"/>
                  </a:solidFill>
                  <a:cs typeface="Arial" pitchFamily="34" charset="0"/>
                </a:rPr>
                <a:t> </a:t>
              </a:r>
              <a:r>
                <a:rPr lang="sk-SK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    </a:t>
              </a:r>
              <a:r>
                <a:rPr lang="en-US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0,75 </a:t>
              </a:r>
              <a:r>
                <a:rPr lang="en-US" altLang="ko-KR" sz="1400" dirty="0">
                  <a:solidFill>
                    <a:srgbClr val="002060"/>
                  </a:solidFill>
                  <a:cs typeface="Arial" pitchFamily="34" charset="0"/>
                </a:rPr>
                <a:t>l </a:t>
              </a:r>
              <a:r>
                <a:rPr lang="sk-SK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 -</a:t>
              </a:r>
              <a:r>
                <a:rPr lang="en-US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 </a:t>
              </a:r>
              <a:r>
                <a:rPr lang="sk-SK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  </a:t>
              </a:r>
              <a:r>
                <a:rPr lang="en-US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4,23</a:t>
              </a:r>
              <a:r>
                <a:rPr lang="en-US" altLang="ko-KR" sz="1400" dirty="0">
                  <a:solidFill>
                    <a:srgbClr val="002060"/>
                  </a:solidFill>
                  <a:cs typeface="Arial" pitchFamily="34" charset="0"/>
                </a:rPr>
                <a:t>,-€</a:t>
              </a:r>
            </a:p>
            <a:p>
              <a:r>
                <a:rPr lang="en-US" altLang="ko-KR" sz="1400" dirty="0">
                  <a:solidFill>
                    <a:srgbClr val="002060"/>
                  </a:solidFill>
                  <a:cs typeface="Arial" pitchFamily="34" charset="0"/>
                </a:rPr>
                <a:t>Hubert De Luxe </a:t>
              </a:r>
              <a:r>
                <a:rPr lang="sk-SK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       </a:t>
              </a:r>
              <a:r>
                <a:rPr lang="en-US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0,75l</a:t>
              </a:r>
              <a:r>
                <a:rPr lang="sk-SK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   -</a:t>
              </a:r>
              <a:r>
                <a:rPr lang="en-US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 </a:t>
              </a:r>
              <a:r>
                <a:rPr lang="sk-SK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  </a:t>
              </a:r>
              <a:r>
                <a:rPr lang="en-US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6,56</a:t>
              </a:r>
              <a:r>
                <a:rPr lang="en-US" altLang="ko-KR" sz="1400" dirty="0">
                  <a:solidFill>
                    <a:srgbClr val="002060"/>
                  </a:solidFill>
                  <a:cs typeface="Arial" pitchFamily="34" charset="0"/>
                </a:rPr>
                <a:t>,-</a:t>
              </a:r>
              <a:r>
                <a:rPr lang="en-US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€</a:t>
              </a:r>
              <a:endParaRPr lang="sk-SK" altLang="ko-KR" sz="1400" dirty="0" smtClean="0">
                <a:solidFill>
                  <a:srgbClr val="002060"/>
                </a:solidFill>
                <a:cs typeface="Arial" pitchFamily="34" charset="0"/>
              </a:endParaRPr>
            </a:p>
            <a:p>
              <a:r>
                <a:rPr lang="en-US" altLang="ko-KR" sz="1400" dirty="0">
                  <a:solidFill>
                    <a:srgbClr val="002060"/>
                  </a:solidFill>
                  <a:cs typeface="Arial" pitchFamily="34" charset="0"/>
                </a:rPr>
                <a:t>St. Nicolaus vodka  </a:t>
              </a:r>
              <a:r>
                <a:rPr lang="sk-SK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  </a:t>
              </a:r>
              <a:r>
                <a:rPr lang="en-US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0,7 </a:t>
              </a:r>
              <a:r>
                <a:rPr lang="en-US" altLang="ko-KR" sz="1400" dirty="0">
                  <a:solidFill>
                    <a:srgbClr val="002060"/>
                  </a:solidFill>
                  <a:cs typeface="Arial" pitchFamily="34" charset="0"/>
                </a:rPr>
                <a:t>l  </a:t>
              </a:r>
              <a:r>
                <a:rPr lang="sk-SK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 -  </a:t>
              </a:r>
              <a:r>
                <a:rPr lang="en-US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 </a:t>
              </a:r>
              <a:r>
                <a:rPr lang="en-US" altLang="ko-KR" sz="1400" dirty="0">
                  <a:solidFill>
                    <a:srgbClr val="002060"/>
                  </a:solidFill>
                  <a:cs typeface="Arial" pitchFamily="34" charset="0"/>
                </a:rPr>
                <a:t>6,29,-€, </a:t>
              </a:r>
            </a:p>
            <a:p>
              <a:r>
                <a:rPr lang="en-US" altLang="ko-KR" sz="1400" dirty="0" err="1">
                  <a:solidFill>
                    <a:srgbClr val="002060"/>
                  </a:solidFill>
                  <a:cs typeface="Arial" pitchFamily="34" charset="0"/>
                </a:rPr>
                <a:t>Popradská</a:t>
              </a:r>
              <a:r>
                <a:rPr lang="en-US" altLang="ko-KR" sz="1400" dirty="0">
                  <a:solidFill>
                    <a:srgbClr val="002060"/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rgbClr val="002060"/>
                  </a:solidFill>
                  <a:cs typeface="Arial" pitchFamily="34" charset="0"/>
                </a:rPr>
                <a:t>káva</a:t>
              </a:r>
              <a:r>
                <a:rPr lang="en-US" altLang="ko-KR" sz="1400" dirty="0">
                  <a:solidFill>
                    <a:srgbClr val="002060"/>
                  </a:solidFill>
                  <a:cs typeface="Arial" pitchFamily="34" charset="0"/>
                </a:rPr>
                <a:t> </a:t>
              </a:r>
              <a:r>
                <a:rPr lang="sk-SK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       </a:t>
              </a:r>
              <a:r>
                <a:rPr lang="en-US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125g </a:t>
              </a:r>
              <a:r>
                <a:rPr lang="sk-SK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 - </a:t>
              </a:r>
              <a:r>
                <a:rPr lang="en-US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 </a:t>
              </a:r>
              <a:r>
                <a:rPr lang="sk-SK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 </a:t>
              </a:r>
              <a:r>
                <a:rPr lang="en-US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3,73 </a:t>
              </a:r>
              <a:r>
                <a:rPr lang="en-US" altLang="ko-KR" sz="1400" dirty="0">
                  <a:solidFill>
                    <a:srgbClr val="002060"/>
                  </a:solidFill>
                  <a:cs typeface="Arial" pitchFamily="34" charset="0"/>
                </a:rPr>
                <a:t>€, </a:t>
              </a:r>
            </a:p>
            <a:p>
              <a:r>
                <a:rPr lang="en-US" altLang="ko-KR" sz="1400" dirty="0" err="1">
                  <a:solidFill>
                    <a:srgbClr val="002060"/>
                  </a:solidFill>
                  <a:cs typeface="Arial" pitchFamily="34" charset="0"/>
                </a:rPr>
                <a:t>smotana</a:t>
              </a:r>
              <a:r>
                <a:rPr lang="en-US" altLang="ko-KR" sz="1400" dirty="0">
                  <a:solidFill>
                    <a:srgbClr val="002060"/>
                  </a:solidFill>
                  <a:cs typeface="Arial" pitchFamily="34" charset="0"/>
                </a:rPr>
                <a:t> </a:t>
              </a:r>
              <a:r>
                <a:rPr lang="sk-SK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                   </a:t>
              </a:r>
              <a:r>
                <a:rPr lang="en-US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100g </a:t>
              </a:r>
              <a:r>
                <a:rPr lang="sk-SK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 -   </a:t>
              </a:r>
              <a:r>
                <a:rPr lang="en-US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0,85 </a:t>
              </a:r>
              <a:r>
                <a:rPr lang="en-US" altLang="ko-KR" sz="1400" dirty="0">
                  <a:solidFill>
                    <a:srgbClr val="002060"/>
                  </a:solidFill>
                  <a:cs typeface="Arial" pitchFamily="34" charset="0"/>
                </a:rPr>
                <a:t>€, </a:t>
              </a:r>
            </a:p>
            <a:p>
              <a:r>
                <a:rPr lang="en-US" altLang="ko-KR" sz="1400" dirty="0">
                  <a:solidFill>
                    <a:srgbClr val="002060"/>
                  </a:solidFill>
                  <a:cs typeface="Arial" pitchFamily="34" charset="0"/>
                </a:rPr>
                <a:t>HB </a:t>
              </a:r>
              <a:r>
                <a:rPr lang="en-US" altLang="ko-KR" sz="1400" dirty="0" err="1">
                  <a:solidFill>
                    <a:srgbClr val="002060"/>
                  </a:solidFill>
                  <a:cs typeface="Arial" pitchFamily="34" charset="0"/>
                </a:rPr>
                <a:t>cukor</a:t>
              </a:r>
              <a:r>
                <a:rPr lang="en-US" altLang="ko-KR" sz="1400" dirty="0">
                  <a:solidFill>
                    <a:srgbClr val="002060"/>
                  </a:solidFill>
                  <a:cs typeface="Arial" pitchFamily="34" charset="0"/>
                </a:rPr>
                <a:t> </a:t>
              </a:r>
              <a:r>
                <a:rPr lang="sk-SK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                   </a:t>
              </a:r>
              <a:r>
                <a:rPr lang="en-US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250g </a:t>
              </a:r>
              <a:r>
                <a:rPr lang="sk-SK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-   </a:t>
              </a:r>
              <a:r>
                <a:rPr lang="en-US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2,32</a:t>
              </a:r>
              <a:r>
                <a:rPr lang="en-US" altLang="ko-KR" sz="1400" dirty="0">
                  <a:solidFill>
                    <a:srgbClr val="002060"/>
                  </a:solidFill>
                  <a:cs typeface="Arial" pitchFamily="34" charset="0"/>
                </a:rPr>
                <a:t>,-</a:t>
              </a:r>
              <a:r>
                <a:rPr lang="en-US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€</a:t>
              </a:r>
              <a:endParaRPr lang="en-US" altLang="ko-KR" sz="1400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</p:grpSp>
      <p:sp>
        <p:nvSpPr>
          <p:cNvPr id="9" name="TextBox 5"/>
          <p:cNvSpPr txBox="1"/>
          <p:nvPr/>
        </p:nvSpPr>
        <p:spPr>
          <a:xfrm>
            <a:off x="5644506" y="964158"/>
            <a:ext cx="869149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2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918" y="1354872"/>
            <a:ext cx="295586" cy="394116"/>
          </a:xfrm>
          <a:prstGeom prst="rect">
            <a:avLst/>
          </a:prstGeom>
        </p:spPr>
      </p:pic>
      <p:grpSp>
        <p:nvGrpSpPr>
          <p:cNvPr id="22" name="Group 5"/>
          <p:cNvGrpSpPr/>
          <p:nvPr/>
        </p:nvGrpSpPr>
        <p:grpSpPr>
          <a:xfrm>
            <a:off x="5724128" y="1382470"/>
            <a:ext cx="3240361" cy="3480448"/>
            <a:chOff x="990254" y="3928120"/>
            <a:chExt cx="1800596" cy="1308837"/>
          </a:xfrm>
        </p:grpSpPr>
        <p:sp>
          <p:nvSpPr>
            <p:cNvPr id="23" name="TextBox 6"/>
            <p:cNvSpPr txBox="1"/>
            <p:nvPr/>
          </p:nvSpPr>
          <p:spPr>
            <a:xfrm>
              <a:off x="1062658" y="3928120"/>
              <a:ext cx="1728192" cy="42356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 err="1">
                  <a:solidFill>
                    <a:srgbClr val="002060"/>
                  </a:solidFill>
                  <a:cs typeface="Arial" pitchFamily="34" charset="0"/>
                </a:rPr>
                <a:t>Vykalkulujte</a:t>
              </a:r>
              <a:r>
                <a:rPr lang="en-US" altLang="ko-KR" sz="1400" b="1" dirty="0">
                  <a:solidFill>
                    <a:srgbClr val="002060"/>
                  </a:solidFill>
                  <a:cs typeface="Arial" pitchFamily="34" charset="0"/>
                </a:rPr>
                <a:t> </a:t>
              </a:r>
              <a:endParaRPr lang="sk-SK" altLang="ko-KR" sz="1400" b="1" dirty="0" smtClean="0">
                <a:solidFill>
                  <a:srgbClr val="002060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400" b="1" dirty="0" smtClean="0">
                  <a:solidFill>
                    <a:srgbClr val="002060"/>
                  </a:solidFill>
                  <a:cs typeface="Arial" pitchFamily="34" charset="0"/>
                </a:rPr>
                <a:t>pre 2</a:t>
              </a:r>
              <a:r>
                <a:rPr lang="sk-SK" altLang="ko-KR" sz="1400" b="1" dirty="0" smtClean="0">
                  <a:solidFill>
                    <a:srgbClr val="002060"/>
                  </a:solidFill>
                  <a:cs typeface="Arial" pitchFamily="34" charset="0"/>
                </a:rPr>
                <a:t>0</a:t>
              </a:r>
              <a:r>
                <a:rPr lang="en-US" altLang="ko-KR" sz="1400" b="1" dirty="0" smtClean="0">
                  <a:solidFill>
                    <a:srgbClr val="002060"/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rgbClr val="002060"/>
                  </a:solidFill>
                  <a:cs typeface="Arial" pitchFamily="34" charset="0"/>
                </a:rPr>
                <a:t>osôb</a:t>
              </a:r>
              <a:r>
                <a:rPr lang="en-US" altLang="ko-KR" sz="1400" b="1" dirty="0">
                  <a:solidFill>
                    <a:srgbClr val="002060"/>
                  </a:solidFill>
                  <a:cs typeface="Arial" pitchFamily="34" charset="0"/>
                </a:rPr>
                <a:t> </a:t>
              </a:r>
              <a:endParaRPr lang="sk-SK" altLang="ko-KR" sz="1400" b="1" dirty="0" smtClean="0">
                <a:solidFill>
                  <a:srgbClr val="002060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400" b="1" dirty="0" smtClean="0">
                  <a:solidFill>
                    <a:srgbClr val="002060"/>
                  </a:solidFill>
                  <a:cs typeface="Arial" pitchFamily="34" charset="0"/>
                </a:rPr>
                <a:t>so 1</a:t>
              </a:r>
              <a:r>
                <a:rPr lang="sk-SK" altLang="ko-KR" sz="1400" b="1" dirty="0" smtClean="0">
                  <a:solidFill>
                    <a:srgbClr val="002060"/>
                  </a:solidFill>
                  <a:cs typeface="Arial" pitchFamily="34" charset="0"/>
                </a:rPr>
                <a:t>3</a:t>
              </a:r>
              <a:r>
                <a:rPr lang="en-US" altLang="ko-KR" sz="1400" b="1" dirty="0" smtClean="0">
                  <a:solidFill>
                    <a:srgbClr val="002060"/>
                  </a:solidFill>
                  <a:cs typeface="Arial" pitchFamily="34" charset="0"/>
                </a:rPr>
                <a:t>0 </a:t>
              </a:r>
              <a:r>
                <a:rPr lang="en-US" altLang="ko-KR" sz="1400" b="1" dirty="0">
                  <a:solidFill>
                    <a:srgbClr val="002060"/>
                  </a:solidFill>
                  <a:cs typeface="Arial" pitchFamily="34" charset="0"/>
                </a:rPr>
                <a:t>% </a:t>
              </a:r>
              <a:r>
                <a:rPr lang="en-US" altLang="ko-KR" sz="1400" b="1" dirty="0" err="1">
                  <a:solidFill>
                    <a:srgbClr val="002060"/>
                  </a:solidFill>
                  <a:cs typeface="Arial" pitchFamily="34" charset="0"/>
                </a:rPr>
                <a:t>prirážkou</a:t>
              </a:r>
              <a:r>
                <a:rPr lang="en-US" altLang="ko-KR" sz="1400" b="1" dirty="0">
                  <a:solidFill>
                    <a:srgbClr val="002060"/>
                  </a:solidFill>
                  <a:cs typeface="Arial" pitchFamily="34" charset="0"/>
                </a:rPr>
                <a:t> </a:t>
              </a:r>
              <a:endParaRPr lang="sk-SK" altLang="ko-KR" sz="1400" b="1" dirty="0" smtClean="0">
                <a:solidFill>
                  <a:srgbClr val="002060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400" b="1" dirty="0" err="1" smtClean="0">
                  <a:solidFill>
                    <a:srgbClr val="002060"/>
                  </a:solidFill>
                  <a:cs typeface="Arial" pitchFamily="34" charset="0"/>
                </a:rPr>
                <a:t>tieto</a:t>
              </a:r>
              <a:r>
                <a:rPr lang="en-US" altLang="ko-KR" sz="1400" b="1" dirty="0" smtClean="0">
                  <a:solidFill>
                    <a:srgbClr val="002060"/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rgbClr val="002060"/>
                  </a:solidFill>
                  <a:cs typeface="Arial" pitchFamily="34" charset="0"/>
                </a:rPr>
                <a:t>nápoje</a:t>
              </a:r>
              <a:r>
                <a:rPr lang="en-US" altLang="ko-KR" sz="1400" b="1" dirty="0">
                  <a:solidFill>
                    <a:srgbClr val="002060"/>
                  </a:solidFill>
                  <a:cs typeface="Arial" pitchFamily="34" charset="0"/>
                </a:rPr>
                <a:t>: </a:t>
              </a:r>
              <a:endParaRPr lang="ko-KR" altLang="en-US" sz="1400" b="1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  <p:sp>
          <p:nvSpPr>
            <p:cNvPr id="24" name="TextBox 7"/>
            <p:cNvSpPr txBox="1"/>
            <p:nvPr/>
          </p:nvSpPr>
          <p:spPr>
            <a:xfrm>
              <a:off x="990254" y="4067976"/>
              <a:ext cx="1800596" cy="11689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sk-SK" altLang="ko-KR" sz="1400" dirty="0" smtClean="0">
                <a:solidFill>
                  <a:srgbClr val="002060"/>
                </a:solidFill>
                <a:cs typeface="Arial" pitchFamily="34" charset="0"/>
              </a:endParaRPr>
            </a:p>
            <a:p>
              <a:endParaRPr lang="sk-SK" altLang="ko-KR" sz="1400" dirty="0" smtClean="0">
                <a:solidFill>
                  <a:srgbClr val="002060"/>
                </a:solidFill>
                <a:cs typeface="Arial" pitchFamily="34" charset="0"/>
              </a:endParaRPr>
            </a:p>
            <a:p>
              <a:endParaRPr lang="sk-SK" altLang="ko-KR" sz="1400" dirty="0" smtClean="0">
                <a:solidFill>
                  <a:srgbClr val="002060"/>
                </a:solidFill>
                <a:cs typeface="Arial" pitchFamily="34" charset="0"/>
              </a:endParaRPr>
            </a:p>
            <a:p>
              <a:endParaRPr lang="sk-SK" altLang="ko-KR" sz="1400" dirty="0">
                <a:solidFill>
                  <a:srgbClr val="002060"/>
                </a:solidFill>
                <a:cs typeface="Arial" pitchFamily="34" charset="0"/>
              </a:endParaRPr>
            </a:p>
            <a:p>
              <a:r>
                <a:rPr lang="en-US" altLang="ko-KR" sz="1400" dirty="0" err="1" smtClean="0">
                  <a:solidFill>
                    <a:srgbClr val="002060"/>
                  </a:solidFill>
                  <a:cs typeface="Arial" pitchFamily="34" charset="0"/>
                </a:rPr>
                <a:t>Alibernet</a:t>
              </a:r>
              <a:r>
                <a:rPr lang="en-US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 </a:t>
              </a:r>
              <a:r>
                <a:rPr lang="sk-SK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            </a:t>
              </a:r>
              <a:r>
                <a:rPr lang="en-US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0,75 </a:t>
              </a:r>
              <a:r>
                <a:rPr lang="en-US" altLang="ko-KR" sz="1400" dirty="0">
                  <a:solidFill>
                    <a:srgbClr val="002060"/>
                  </a:solidFill>
                  <a:cs typeface="Arial" pitchFamily="34" charset="0"/>
                </a:rPr>
                <a:t>l </a:t>
              </a:r>
              <a:r>
                <a:rPr lang="sk-SK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-</a:t>
              </a:r>
              <a:r>
                <a:rPr lang="en-US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 </a:t>
              </a:r>
              <a:r>
                <a:rPr lang="en-US" altLang="ko-KR" sz="1400" dirty="0">
                  <a:solidFill>
                    <a:srgbClr val="002060"/>
                  </a:solidFill>
                  <a:cs typeface="Arial" pitchFamily="34" charset="0"/>
                </a:rPr>
                <a:t>3,76,-€</a:t>
              </a:r>
            </a:p>
            <a:p>
              <a:r>
                <a:rPr lang="en-US" altLang="ko-KR" sz="1400" dirty="0">
                  <a:solidFill>
                    <a:srgbClr val="002060"/>
                  </a:solidFill>
                  <a:cs typeface="Arial" pitchFamily="34" charset="0"/>
                </a:rPr>
                <a:t>Hubert </a:t>
              </a:r>
              <a:r>
                <a:rPr lang="en-US" altLang="ko-KR" sz="1400" dirty="0" err="1">
                  <a:solidFill>
                    <a:srgbClr val="002060"/>
                  </a:solidFill>
                  <a:cs typeface="Arial" pitchFamily="34" charset="0"/>
                </a:rPr>
                <a:t>L´Original</a:t>
              </a:r>
              <a:r>
                <a:rPr lang="en-US" altLang="ko-KR" sz="1400" dirty="0">
                  <a:solidFill>
                    <a:srgbClr val="002060"/>
                  </a:solidFill>
                  <a:cs typeface="Arial" pitchFamily="34" charset="0"/>
                </a:rPr>
                <a:t> demi sec </a:t>
              </a:r>
              <a:endParaRPr lang="sk-SK" altLang="ko-KR" sz="1400" dirty="0" smtClean="0">
                <a:solidFill>
                  <a:srgbClr val="002060"/>
                </a:solidFill>
                <a:cs typeface="Arial" pitchFamily="34" charset="0"/>
              </a:endParaRPr>
            </a:p>
            <a:p>
              <a:r>
                <a:rPr lang="sk-SK" altLang="ko-KR" sz="1400" dirty="0">
                  <a:solidFill>
                    <a:srgbClr val="002060"/>
                  </a:solidFill>
                  <a:cs typeface="Arial" pitchFamily="34" charset="0"/>
                </a:rPr>
                <a:t> </a:t>
              </a:r>
              <a:r>
                <a:rPr lang="sk-SK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                          </a:t>
              </a:r>
              <a:r>
                <a:rPr lang="en-US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0,75l </a:t>
              </a:r>
              <a:r>
                <a:rPr lang="sk-SK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 - </a:t>
              </a:r>
              <a:r>
                <a:rPr lang="en-US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8,56</a:t>
              </a:r>
              <a:r>
                <a:rPr lang="en-US" altLang="ko-KR" sz="1400" dirty="0">
                  <a:solidFill>
                    <a:srgbClr val="002060"/>
                  </a:solidFill>
                  <a:cs typeface="Arial" pitchFamily="34" charset="0"/>
                </a:rPr>
                <a:t>,-€</a:t>
              </a:r>
            </a:p>
            <a:p>
              <a:r>
                <a:rPr lang="en-US" altLang="ko-KR" sz="1400" dirty="0" err="1">
                  <a:solidFill>
                    <a:srgbClr val="002060"/>
                  </a:solidFill>
                  <a:cs typeface="Arial" pitchFamily="34" charset="0"/>
                </a:rPr>
                <a:t>Rulandské</a:t>
              </a:r>
              <a:r>
                <a:rPr lang="en-US" altLang="ko-KR" sz="1400" dirty="0">
                  <a:solidFill>
                    <a:srgbClr val="002060"/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rgbClr val="002060"/>
                  </a:solidFill>
                  <a:cs typeface="Arial" pitchFamily="34" charset="0"/>
                </a:rPr>
                <a:t>biele</a:t>
              </a:r>
              <a:r>
                <a:rPr lang="en-US" altLang="ko-KR" sz="1400" dirty="0">
                  <a:solidFill>
                    <a:srgbClr val="002060"/>
                  </a:solidFill>
                  <a:cs typeface="Arial" pitchFamily="34" charset="0"/>
                </a:rPr>
                <a:t> </a:t>
              </a:r>
              <a:r>
                <a:rPr lang="sk-SK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 </a:t>
              </a:r>
              <a:r>
                <a:rPr lang="en-US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0,75l </a:t>
              </a:r>
              <a:r>
                <a:rPr lang="sk-SK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- </a:t>
              </a:r>
              <a:r>
                <a:rPr lang="en-US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4,40</a:t>
              </a:r>
              <a:r>
                <a:rPr lang="en-US" altLang="ko-KR" sz="1400" dirty="0">
                  <a:solidFill>
                    <a:srgbClr val="002060"/>
                  </a:solidFill>
                  <a:cs typeface="Arial" pitchFamily="34" charset="0"/>
                </a:rPr>
                <a:t>,-€,</a:t>
              </a:r>
            </a:p>
            <a:p>
              <a:r>
                <a:rPr lang="en-US" altLang="ko-KR" sz="1400" dirty="0">
                  <a:solidFill>
                    <a:srgbClr val="002060"/>
                  </a:solidFill>
                  <a:cs typeface="Arial" pitchFamily="34" charset="0"/>
                </a:rPr>
                <a:t>Fanta </a:t>
              </a:r>
              <a:r>
                <a:rPr lang="en-US" altLang="ko-KR" sz="1400" dirty="0" err="1">
                  <a:solidFill>
                    <a:srgbClr val="002060"/>
                  </a:solidFill>
                  <a:cs typeface="Arial" pitchFamily="34" charset="0"/>
                </a:rPr>
                <a:t>pomaranč</a:t>
              </a:r>
              <a:r>
                <a:rPr lang="en-US" altLang="ko-KR" sz="1400" dirty="0">
                  <a:solidFill>
                    <a:srgbClr val="002060"/>
                  </a:solidFill>
                  <a:cs typeface="Arial" pitchFamily="34" charset="0"/>
                </a:rPr>
                <a:t> </a:t>
              </a:r>
              <a:r>
                <a:rPr lang="sk-SK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 </a:t>
              </a:r>
              <a:r>
                <a:rPr lang="en-US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2l </a:t>
              </a:r>
              <a:r>
                <a:rPr lang="sk-SK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 -  </a:t>
              </a:r>
              <a:r>
                <a:rPr lang="en-US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1,22</a:t>
              </a:r>
              <a:r>
                <a:rPr lang="en-US" altLang="ko-KR" sz="1400" dirty="0">
                  <a:solidFill>
                    <a:srgbClr val="002060"/>
                  </a:solidFill>
                  <a:cs typeface="Arial" pitchFamily="34" charset="0"/>
                </a:rPr>
                <a:t>,-</a:t>
              </a:r>
              <a:r>
                <a:rPr lang="en-US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€</a:t>
              </a:r>
              <a:endParaRPr lang="sk-SK" altLang="ko-KR" sz="1400" dirty="0" smtClean="0">
                <a:solidFill>
                  <a:srgbClr val="002060"/>
                </a:solidFill>
                <a:cs typeface="Arial" pitchFamily="34" charset="0"/>
              </a:endParaRPr>
            </a:p>
            <a:p>
              <a:r>
                <a:rPr lang="sk-SK" altLang="ko-KR" sz="1400" dirty="0">
                  <a:solidFill>
                    <a:srgbClr val="002060"/>
                  </a:solidFill>
                  <a:cs typeface="Arial" pitchFamily="34" charset="0"/>
                </a:rPr>
                <a:t>Staroslovanská Borovička </a:t>
              </a:r>
              <a:endParaRPr lang="sk-SK" altLang="ko-KR" sz="1400" dirty="0" smtClean="0">
                <a:solidFill>
                  <a:srgbClr val="002060"/>
                </a:solidFill>
                <a:cs typeface="Arial" pitchFamily="34" charset="0"/>
              </a:endParaRPr>
            </a:p>
            <a:p>
              <a:r>
                <a:rPr lang="sk-SK" altLang="ko-KR" sz="1400" dirty="0">
                  <a:solidFill>
                    <a:srgbClr val="002060"/>
                  </a:solidFill>
                  <a:cs typeface="Arial" pitchFamily="34" charset="0"/>
                </a:rPr>
                <a:t> </a:t>
              </a:r>
              <a:r>
                <a:rPr lang="sk-SK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                         0,7 </a:t>
              </a:r>
              <a:r>
                <a:rPr lang="sk-SK" altLang="ko-KR" sz="1400" dirty="0">
                  <a:solidFill>
                    <a:srgbClr val="002060"/>
                  </a:solidFill>
                  <a:cs typeface="Arial" pitchFamily="34" charset="0"/>
                </a:rPr>
                <a:t>l </a:t>
              </a:r>
              <a:r>
                <a:rPr lang="sk-SK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-  </a:t>
              </a:r>
              <a:r>
                <a:rPr lang="sk-SK" altLang="ko-KR" sz="1400" dirty="0">
                  <a:solidFill>
                    <a:srgbClr val="002060"/>
                  </a:solidFill>
                  <a:cs typeface="Arial" pitchFamily="34" charset="0"/>
                </a:rPr>
                <a:t>6,29,-€, </a:t>
              </a:r>
            </a:p>
            <a:p>
              <a:r>
                <a:rPr lang="sk-SK" altLang="ko-KR" sz="1400" dirty="0" err="1">
                  <a:solidFill>
                    <a:srgbClr val="002060"/>
                  </a:solidFill>
                  <a:cs typeface="Arial" pitchFamily="34" charset="0"/>
                </a:rPr>
                <a:t>Lavazza</a:t>
              </a:r>
              <a:r>
                <a:rPr lang="sk-SK" altLang="ko-KR" sz="1400" dirty="0">
                  <a:solidFill>
                    <a:srgbClr val="002060"/>
                  </a:solidFill>
                  <a:cs typeface="Arial" pitchFamily="34" charset="0"/>
                </a:rPr>
                <a:t> </a:t>
              </a:r>
              <a:r>
                <a:rPr lang="sk-SK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            1 </a:t>
              </a:r>
              <a:r>
                <a:rPr lang="sk-SK" altLang="ko-KR" sz="1400" dirty="0">
                  <a:solidFill>
                    <a:srgbClr val="002060"/>
                  </a:solidFill>
                  <a:cs typeface="Arial" pitchFamily="34" charset="0"/>
                </a:rPr>
                <a:t>kg </a:t>
              </a:r>
              <a:r>
                <a:rPr lang="sk-SK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- 10,74 </a:t>
              </a:r>
              <a:r>
                <a:rPr lang="sk-SK" altLang="ko-KR" sz="1400" dirty="0">
                  <a:solidFill>
                    <a:srgbClr val="002060"/>
                  </a:solidFill>
                  <a:cs typeface="Arial" pitchFamily="34" charset="0"/>
                </a:rPr>
                <a:t>€</a:t>
              </a:r>
            </a:p>
            <a:p>
              <a:r>
                <a:rPr lang="sk-SK" altLang="ko-KR" sz="1400" dirty="0">
                  <a:solidFill>
                    <a:srgbClr val="002060"/>
                  </a:solidFill>
                  <a:cs typeface="Arial" pitchFamily="34" charset="0"/>
                </a:rPr>
                <a:t>Cukor (HB) BONNETI </a:t>
              </a:r>
              <a:r>
                <a:rPr lang="sk-SK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750 g - 11,76</a:t>
              </a:r>
              <a:r>
                <a:rPr lang="sk-SK" altLang="ko-KR" sz="1400" dirty="0">
                  <a:solidFill>
                    <a:srgbClr val="002060"/>
                  </a:solidFill>
                  <a:cs typeface="Arial" pitchFamily="34" charset="0"/>
                </a:rPr>
                <a:t>,-€</a:t>
              </a:r>
            </a:p>
            <a:p>
              <a:r>
                <a:rPr lang="sk-SK" altLang="ko-KR" sz="1400" dirty="0" err="1">
                  <a:solidFill>
                    <a:srgbClr val="002060"/>
                  </a:solidFill>
                  <a:cs typeface="Arial" pitchFamily="34" charset="0"/>
                </a:rPr>
                <a:t>Campina</a:t>
              </a:r>
              <a:r>
                <a:rPr lang="sk-SK" altLang="ko-KR" sz="1400" dirty="0">
                  <a:solidFill>
                    <a:srgbClr val="002060"/>
                  </a:solidFill>
                  <a:cs typeface="Arial" pitchFamily="34" charset="0"/>
                </a:rPr>
                <a:t> smotana </a:t>
              </a:r>
              <a:r>
                <a:rPr lang="sk-SK" altLang="ko-KR" sz="1400" dirty="0" smtClean="0">
                  <a:solidFill>
                    <a:srgbClr val="002060"/>
                  </a:solidFill>
                  <a:cs typeface="Arial" pitchFamily="34" charset="0"/>
                </a:rPr>
                <a:t>100g  -1,45 €</a:t>
              </a:r>
              <a:endParaRPr lang="en-US" altLang="ko-KR" sz="1400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</p:grpSp>
      <p:pic>
        <p:nvPicPr>
          <p:cNvPr id="10" name="Obrázo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6" y="3667500"/>
            <a:ext cx="1476000" cy="14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25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674">
        <p:circle/>
      </p:transition>
    </mc:Choice>
    <mc:Fallback>
      <p:transition spd="slow" advTm="30674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7.6|11.5|1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1.9|0.8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|18.8|6.8|8.9|14.3|22.5|6|2.2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|1.1|1.3|1.3|1.5"/>
</p:tagLst>
</file>

<file path=ppt/theme/theme1.xml><?xml version="1.0" encoding="utf-8"?>
<a:theme xmlns:a="http://schemas.openxmlformats.org/drawingml/2006/main" name="Cover and End Slide Master">
  <a:themeElements>
    <a:clrScheme name="ALLPPT-COLOR-A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76868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76868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76868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1752</TotalTime>
  <Words>403</Words>
  <Application>Microsoft Office PowerPoint</Application>
  <PresentationFormat>Prezentácia na obrazovke (16:9)</PresentationFormat>
  <Paragraphs>154</Paragraphs>
  <Slides>10</Slides>
  <Notes>1</Notes>
  <HiddenSlides>0</HiddenSlides>
  <MMClips>2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3</vt:i4>
      </vt:variant>
      <vt:variant>
        <vt:lpstr>Nadpisy snímok</vt:lpstr>
      </vt:variant>
      <vt:variant>
        <vt:i4>10</vt:i4>
      </vt:variant>
    </vt:vector>
  </HeadingPairs>
  <TitlesOfParts>
    <vt:vector size="19" baseType="lpstr">
      <vt:lpstr>Arial Unicode MS</vt:lpstr>
      <vt:lpstr>Malgun Gothic</vt:lpstr>
      <vt:lpstr>Arial</vt:lpstr>
      <vt:lpstr>Calibri</vt:lpstr>
      <vt:lpstr>Times New Roman</vt:lpstr>
      <vt:lpstr>Wingdings</vt:lpstr>
      <vt:lpstr>Cover and End Slide Master</vt:lpstr>
      <vt:lpstr>Contents Slide Master</vt:lpstr>
      <vt:lpstr>Section Break Slide Master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student</cp:lastModifiedBy>
  <cp:revision>143</cp:revision>
  <dcterms:created xsi:type="dcterms:W3CDTF">2016-12-05T23:26:54Z</dcterms:created>
  <dcterms:modified xsi:type="dcterms:W3CDTF">2020-11-17T17:30:50Z</dcterms:modified>
</cp:coreProperties>
</file>